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7"/>
  </p:notesMasterIdLst>
  <p:sldIdLst>
    <p:sldId id="294" r:id="rId2"/>
    <p:sldId id="297" r:id="rId3"/>
    <p:sldId id="295" r:id="rId4"/>
    <p:sldId id="296" r:id="rId5"/>
    <p:sldId id="29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65A8"/>
    <a:srgbClr val="009A46"/>
    <a:srgbClr val="DAD727"/>
    <a:srgbClr val="66FFFF"/>
    <a:srgbClr val="54A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7" autoAdjust="0"/>
    <p:restoredTop sz="94628" autoAdjust="0"/>
  </p:normalViewPr>
  <p:slideViewPr>
    <p:cSldViewPr>
      <p:cViewPr>
        <p:scale>
          <a:sx n="80" d="100"/>
          <a:sy n="80" d="100"/>
        </p:scale>
        <p:origin x="-119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19C2B9-4FB2-40F2-9480-19F9E2A160AC}" type="doc">
      <dgm:prSet loTypeId="urn:microsoft.com/office/officeart/2005/8/layout/lProcess3" loCatId="process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31254A3-3DB6-4A94-BDEB-A8201F090381}">
      <dgm:prSet phldrT="[Текст]"/>
      <dgm:spPr/>
      <dgm:t>
        <a:bodyPr/>
        <a:lstStyle/>
        <a:p>
          <a:r>
            <a:rPr lang="ru-RU" b="1" dirty="0" smtClean="0"/>
            <a:t>размер</a:t>
          </a:r>
          <a:endParaRPr lang="ru-RU" b="1" dirty="0"/>
        </a:p>
      </dgm:t>
    </dgm:pt>
    <dgm:pt modelId="{8B4E6334-FD51-4259-8A49-A9BBED3B7E7D}" type="parTrans" cxnId="{B863DADB-F9FB-4181-BFD8-E257D7EB7EE4}">
      <dgm:prSet/>
      <dgm:spPr/>
      <dgm:t>
        <a:bodyPr/>
        <a:lstStyle/>
        <a:p>
          <a:endParaRPr lang="ru-RU"/>
        </a:p>
      </dgm:t>
    </dgm:pt>
    <dgm:pt modelId="{D6C6731C-9CE7-4E92-9259-22B4CBB5E30D}" type="sibTrans" cxnId="{B863DADB-F9FB-4181-BFD8-E257D7EB7EE4}">
      <dgm:prSet/>
      <dgm:spPr/>
      <dgm:t>
        <a:bodyPr/>
        <a:lstStyle/>
        <a:p>
          <a:endParaRPr lang="ru-RU"/>
        </a:p>
      </dgm:t>
    </dgm:pt>
    <dgm:pt modelId="{88683277-A91A-43E8-9D22-54490B19833B}">
      <dgm:prSet phldrT="[Текст]"/>
      <dgm:spPr/>
      <dgm:t>
        <a:bodyPr/>
        <a:lstStyle/>
        <a:p>
          <a:r>
            <a:rPr lang="ru-RU" b="1" smtClean="0"/>
            <a:t>срок</a:t>
          </a:r>
          <a:endParaRPr lang="ru-RU" b="1" dirty="0"/>
        </a:p>
      </dgm:t>
    </dgm:pt>
    <dgm:pt modelId="{9A416776-9B22-41FE-AABD-7DD6049142FB}" type="parTrans" cxnId="{91D3F834-2637-4760-ADED-81E6D7543811}">
      <dgm:prSet/>
      <dgm:spPr/>
      <dgm:t>
        <a:bodyPr/>
        <a:lstStyle/>
        <a:p>
          <a:endParaRPr lang="ru-RU"/>
        </a:p>
      </dgm:t>
    </dgm:pt>
    <dgm:pt modelId="{C574CC09-3DF8-4240-B8E9-BAC76F808964}" type="sibTrans" cxnId="{91D3F834-2637-4760-ADED-81E6D7543811}">
      <dgm:prSet/>
      <dgm:spPr/>
      <dgm:t>
        <a:bodyPr/>
        <a:lstStyle/>
        <a:p>
          <a:endParaRPr lang="ru-RU"/>
        </a:p>
      </dgm:t>
    </dgm:pt>
    <dgm:pt modelId="{4E668701-93AA-478C-B694-E290A4523658}">
      <dgm:prSet phldrT="[Текст]"/>
      <dgm:spPr/>
      <dgm:t>
        <a:bodyPr anchor="t"/>
        <a:lstStyle/>
        <a:p>
          <a:r>
            <a:rPr lang="ru-RU" b="1" dirty="0" smtClean="0"/>
            <a:t> стоимость</a:t>
          </a:r>
          <a:endParaRPr lang="ru-RU" b="1" dirty="0"/>
        </a:p>
      </dgm:t>
    </dgm:pt>
    <dgm:pt modelId="{DCF39CE2-352A-4AD2-B4D2-C1BEE8DCDF94}" type="parTrans" cxnId="{50A9A847-F8D0-4789-A407-A7EC6031504D}">
      <dgm:prSet/>
      <dgm:spPr/>
      <dgm:t>
        <a:bodyPr/>
        <a:lstStyle/>
        <a:p>
          <a:endParaRPr lang="ru-RU"/>
        </a:p>
      </dgm:t>
    </dgm:pt>
    <dgm:pt modelId="{9BF68BCD-01ED-467F-92DB-5FC5904F6176}" type="sibTrans" cxnId="{50A9A847-F8D0-4789-A407-A7EC6031504D}">
      <dgm:prSet/>
      <dgm:spPr/>
      <dgm:t>
        <a:bodyPr/>
        <a:lstStyle/>
        <a:p>
          <a:endParaRPr lang="ru-RU"/>
        </a:p>
      </dgm:t>
    </dgm:pt>
    <dgm:pt modelId="{227CFD45-2040-4A54-B397-E817F8D3D7BC}" type="pres">
      <dgm:prSet presAssocID="{8819C2B9-4FB2-40F2-9480-19F9E2A160A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2682BD-5EE8-4F07-AE2B-C0FD4327619E}" type="pres">
      <dgm:prSet presAssocID="{E31254A3-3DB6-4A94-BDEB-A8201F090381}" presName="horFlow" presStyleCnt="0"/>
      <dgm:spPr/>
      <dgm:t>
        <a:bodyPr/>
        <a:lstStyle/>
        <a:p>
          <a:endParaRPr lang="ru-RU"/>
        </a:p>
      </dgm:t>
    </dgm:pt>
    <dgm:pt modelId="{C7A3E8A8-2E8D-4965-971D-BC58CBFB42D7}" type="pres">
      <dgm:prSet presAssocID="{E31254A3-3DB6-4A94-BDEB-A8201F090381}" presName="bigChev" presStyleLbl="node1" presStyleIdx="0" presStyleCnt="3"/>
      <dgm:spPr/>
      <dgm:t>
        <a:bodyPr/>
        <a:lstStyle/>
        <a:p>
          <a:endParaRPr lang="ru-RU"/>
        </a:p>
      </dgm:t>
    </dgm:pt>
    <dgm:pt modelId="{190117F9-3BD7-4736-9983-9AC9876C3EFD}" type="pres">
      <dgm:prSet presAssocID="{E31254A3-3DB6-4A94-BDEB-A8201F090381}" presName="vSp" presStyleCnt="0"/>
      <dgm:spPr/>
      <dgm:t>
        <a:bodyPr/>
        <a:lstStyle/>
        <a:p>
          <a:endParaRPr lang="ru-RU"/>
        </a:p>
      </dgm:t>
    </dgm:pt>
    <dgm:pt modelId="{00FC9252-C166-490B-9665-3403959233C0}" type="pres">
      <dgm:prSet presAssocID="{88683277-A91A-43E8-9D22-54490B19833B}" presName="horFlow" presStyleCnt="0"/>
      <dgm:spPr/>
      <dgm:t>
        <a:bodyPr/>
        <a:lstStyle/>
        <a:p>
          <a:endParaRPr lang="ru-RU"/>
        </a:p>
      </dgm:t>
    </dgm:pt>
    <dgm:pt modelId="{988E3AF2-3B4F-45D4-A7AB-408720745274}" type="pres">
      <dgm:prSet presAssocID="{88683277-A91A-43E8-9D22-54490B19833B}" presName="bigChev" presStyleLbl="node1" presStyleIdx="1" presStyleCnt="3"/>
      <dgm:spPr/>
      <dgm:t>
        <a:bodyPr/>
        <a:lstStyle/>
        <a:p>
          <a:endParaRPr lang="ru-RU"/>
        </a:p>
      </dgm:t>
    </dgm:pt>
    <dgm:pt modelId="{C072D161-D3FB-4E47-9F44-114EE6603840}" type="pres">
      <dgm:prSet presAssocID="{88683277-A91A-43E8-9D22-54490B19833B}" presName="vSp" presStyleCnt="0"/>
      <dgm:spPr/>
      <dgm:t>
        <a:bodyPr/>
        <a:lstStyle/>
        <a:p>
          <a:endParaRPr lang="ru-RU"/>
        </a:p>
      </dgm:t>
    </dgm:pt>
    <dgm:pt modelId="{20DD71A0-1D6E-4EFC-8BCC-37167A91C157}" type="pres">
      <dgm:prSet presAssocID="{4E668701-93AA-478C-B694-E290A4523658}" presName="horFlow" presStyleCnt="0"/>
      <dgm:spPr/>
      <dgm:t>
        <a:bodyPr/>
        <a:lstStyle/>
        <a:p>
          <a:endParaRPr lang="ru-RU"/>
        </a:p>
      </dgm:t>
    </dgm:pt>
    <dgm:pt modelId="{5234F85C-46D1-45F1-887D-2803108EE9F3}" type="pres">
      <dgm:prSet presAssocID="{4E668701-93AA-478C-B694-E290A4523658}" presName="bigChev" presStyleLbl="node1" presStyleIdx="2" presStyleCnt="3" custScaleY="93331"/>
      <dgm:spPr/>
      <dgm:t>
        <a:bodyPr/>
        <a:lstStyle/>
        <a:p>
          <a:endParaRPr lang="ru-RU"/>
        </a:p>
      </dgm:t>
    </dgm:pt>
  </dgm:ptLst>
  <dgm:cxnLst>
    <dgm:cxn modelId="{B863DADB-F9FB-4181-BFD8-E257D7EB7EE4}" srcId="{8819C2B9-4FB2-40F2-9480-19F9E2A160AC}" destId="{E31254A3-3DB6-4A94-BDEB-A8201F090381}" srcOrd="0" destOrd="0" parTransId="{8B4E6334-FD51-4259-8A49-A9BBED3B7E7D}" sibTransId="{D6C6731C-9CE7-4E92-9259-22B4CBB5E30D}"/>
    <dgm:cxn modelId="{FD630420-C046-4004-9519-1E759E4FF5CE}" type="presOf" srcId="{E31254A3-3DB6-4A94-BDEB-A8201F090381}" destId="{C7A3E8A8-2E8D-4965-971D-BC58CBFB42D7}" srcOrd="0" destOrd="0" presId="urn:microsoft.com/office/officeart/2005/8/layout/lProcess3"/>
    <dgm:cxn modelId="{50A9A847-F8D0-4789-A407-A7EC6031504D}" srcId="{8819C2B9-4FB2-40F2-9480-19F9E2A160AC}" destId="{4E668701-93AA-478C-B694-E290A4523658}" srcOrd="2" destOrd="0" parTransId="{DCF39CE2-352A-4AD2-B4D2-C1BEE8DCDF94}" sibTransId="{9BF68BCD-01ED-467F-92DB-5FC5904F6176}"/>
    <dgm:cxn modelId="{93DC1EA3-68CA-44D8-8B09-C9AC7587854E}" type="presOf" srcId="{88683277-A91A-43E8-9D22-54490B19833B}" destId="{988E3AF2-3B4F-45D4-A7AB-408720745274}" srcOrd="0" destOrd="0" presId="urn:microsoft.com/office/officeart/2005/8/layout/lProcess3"/>
    <dgm:cxn modelId="{5C1D8660-EEBE-4B5F-B6FB-B14D55EE9771}" type="presOf" srcId="{4E668701-93AA-478C-B694-E290A4523658}" destId="{5234F85C-46D1-45F1-887D-2803108EE9F3}" srcOrd="0" destOrd="0" presId="urn:microsoft.com/office/officeart/2005/8/layout/lProcess3"/>
    <dgm:cxn modelId="{CD184C8A-9E4C-476F-8B67-B8A0CAE07278}" type="presOf" srcId="{8819C2B9-4FB2-40F2-9480-19F9E2A160AC}" destId="{227CFD45-2040-4A54-B397-E817F8D3D7BC}" srcOrd="0" destOrd="0" presId="urn:microsoft.com/office/officeart/2005/8/layout/lProcess3"/>
    <dgm:cxn modelId="{91D3F834-2637-4760-ADED-81E6D7543811}" srcId="{8819C2B9-4FB2-40F2-9480-19F9E2A160AC}" destId="{88683277-A91A-43E8-9D22-54490B19833B}" srcOrd="1" destOrd="0" parTransId="{9A416776-9B22-41FE-AABD-7DD6049142FB}" sibTransId="{C574CC09-3DF8-4240-B8E9-BAC76F808964}"/>
    <dgm:cxn modelId="{1E92A700-EB7A-41E9-A89A-482BAC4E1E3A}" type="presParOf" srcId="{227CFD45-2040-4A54-B397-E817F8D3D7BC}" destId="{672682BD-5EE8-4F07-AE2B-C0FD4327619E}" srcOrd="0" destOrd="0" presId="urn:microsoft.com/office/officeart/2005/8/layout/lProcess3"/>
    <dgm:cxn modelId="{4555DA61-98D3-4EC6-BE46-7F4F7F0D4568}" type="presParOf" srcId="{672682BD-5EE8-4F07-AE2B-C0FD4327619E}" destId="{C7A3E8A8-2E8D-4965-971D-BC58CBFB42D7}" srcOrd="0" destOrd="0" presId="urn:microsoft.com/office/officeart/2005/8/layout/lProcess3"/>
    <dgm:cxn modelId="{9EB17FE5-F922-4017-AC08-6E9BBF00FAF2}" type="presParOf" srcId="{227CFD45-2040-4A54-B397-E817F8D3D7BC}" destId="{190117F9-3BD7-4736-9983-9AC9876C3EFD}" srcOrd="1" destOrd="0" presId="urn:microsoft.com/office/officeart/2005/8/layout/lProcess3"/>
    <dgm:cxn modelId="{7E0E0A21-D290-4F3B-A682-3801AC99F4DC}" type="presParOf" srcId="{227CFD45-2040-4A54-B397-E817F8D3D7BC}" destId="{00FC9252-C166-490B-9665-3403959233C0}" srcOrd="2" destOrd="0" presId="urn:microsoft.com/office/officeart/2005/8/layout/lProcess3"/>
    <dgm:cxn modelId="{CB9BC5F1-E475-446F-B225-41BBC6F9C311}" type="presParOf" srcId="{00FC9252-C166-490B-9665-3403959233C0}" destId="{988E3AF2-3B4F-45D4-A7AB-408720745274}" srcOrd="0" destOrd="0" presId="urn:microsoft.com/office/officeart/2005/8/layout/lProcess3"/>
    <dgm:cxn modelId="{D3B0E34A-0CB7-4BDA-BED4-03041923CDE4}" type="presParOf" srcId="{227CFD45-2040-4A54-B397-E817F8D3D7BC}" destId="{C072D161-D3FB-4E47-9F44-114EE6603840}" srcOrd="3" destOrd="0" presId="urn:microsoft.com/office/officeart/2005/8/layout/lProcess3"/>
    <dgm:cxn modelId="{22906078-78A2-4BC0-92DC-1E39E7AB8120}" type="presParOf" srcId="{227CFD45-2040-4A54-B397-E817F8D3D7BC}" destId="{20DD71A0-1D6E-4EFC-8BCC-37167A91C157}" srcOrd="4" destOrd="0" presId="urn:microsoft.com/office/officeart/2005/8/layout/lProcess3"/>
    <dgm:cxn modelId="{71EF15FF-2258-4AEE-8E36-252A40926D49}" type="presParOf" srcId="{20DD71A0-1D6E-4EFC-8BCC-37167A91C157}" destId="{5234F85C-46D1-45F1-887D-2803108EE9F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9B45AE-0935-42BF-8EF2-E083BC540DE5}" type="doc">
      <dgm:prSet loTypeId="urn:microsoft.com/office/officeart/2008/layout/RadialCluster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E424207-6A36-480D-AC85-72913E134008}">
      <dgm:prSet phldrT="[Текст]"/>
      <dgm:spPr/>
      <dgm:t>
        <a:bodyPr/>
        <a:lstStyle/>
        <a:p>
          <a:r>
            <a:rPr lang="ru-RU" baseline="0" dirty="0">
              <a:latin typeface="Times New Roman" panose="02020603050405020304" pitchFamily="18" charset="0"/>
            </a:rPr>
            <a:t>Требования к СМСП</a:t>
          </a:r>
        </a:p>
      </dgm:t>
    </dgm:pt>
    <dgm:pt modelId="{556AC2D9-E143-4867-8FB8-C10972402562}" type="parTrans" cxnId="{D391A43F-0A98-4EE3-92FC-A46E7916E35D}">
      <dgm:prSet/>
      <dgm:spPr/>
      <dgm:t>
        <a:bodyPr/>
        <a:lstStyle/>
        <a:p>
          <a:endParaRPr lang="ru-RU"/>
        </a:p>
      </dgm:t>
    </dgm:pt>
    <dgm:pt modelId="{D0961F5F-A6F9-445B-80B9-CE9E9E2637A4}" type="sibTrans" cxnId="{D391A43F-0A98-4EE3-92FC-A46E7916E35D}">
      <dgm:prSet/>
      <dgm:spPr/>
      <dgm:t>
        <a:bodyPr/>
        <a:lstStyle/>
        <a:p>
          <a:endParaRPr lang="ru-RU"/>
        </a:p>
      </dgm:t>
    </dgm:pt>
    <dgm:pt modelId="{6F6A9FA6-A0BA-4448-855D-3D1A8061B142}">
      <dgm:prSet phldrT="[Текст]" custT="1"/>
      <dgm:spPr/>
      <dgm:t>
        <a:bodyPr/>
        <a:lstStyle/>
        <a:p>
          <a:r>
            <a:rPr kumimoji="0" lang="ru-RU" sz="1600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Соответствие   требованиям ФЗ РФ от 24.07.2007 года № 209-ФЗ</a:t>
          </a:r>
          <a:endParaRPr lang="ru-RU" sz="16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A700F8-414D-41B7-82AA-6287CC21B011}" type="parTrans" cxnId="{83C06A5A-7E30-4C40-9E94-D18371E62AB0}">
      <dgm:prSet/>
      <dgm:spPr/>
      <dgm:t>
        <a:bodyPr/>
        <a:lstStyle/>
        <a:p>
          <a:endParaRPr lang="ru-RU"/>
        </a:p>
      </dgm:t>
    </dgm:pt>
    <dgm:pt modelId="{7A979AC9-9E67-4E6A-B8C3-2E73020F27C5}" type="sibTrans" cxnId="{83C06A5A-7E30-4C40-9E94-D18371E62AB0}">
      <dgm:prSet/>
      <dgm:spPr/>
      <dgm:t>
        <a:bodyPr/>
        <a:lstStyle/>
        <a:p>
          <a:endParaRPr lang="ru-RU"/>
        </a:p>
      </dgm:t>
    </dgm:pt>
    <dgm:pt modelId="{5E4BBE5E-BBC0-4C2A-90AF-FFDE6DBC8EF9}">
      <dgm:prSet phldrT="[Текст]" custT="1"/>
      <dgm:spPr/>
      <dgm:t>
        <a:bodyPr/>
        <a:lstStyle/>
        <a:p>
          <a:r>
            <a:rPr kumimoji="0" lang="ru-RU" sz="160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Регистрация на территории Хабаровского края</a:t>
          </a:r>
          <a:endParaRPr lang="ru-RU" sz="1400" dirty="0"/>
        </a:p>
      </dgm:t>
    </dgm:pt>
    <dgm:pt modelId="{A9B6F13D-EB3E-4213-9CD7-A0C7EFC7D765}" type="parTrans" cxnId="{10954119-2C51-4194-9AE9-8C450F501443}">
      <dgm:prSet/>
      <dgm:spPr/>
      <dgm:t>
        <a:bodyPr/>
        <a:lstStyle/>
        <a:p>
          <a:endParaRPr lang="ru-RU"/>
        </a:p>
      </dgm:t>
    </dgm:pt>
    <dgm:pt modelId="{15FA46CA-E32E-4A0D-B644-B58B79831C7E}" type="sibTrans" cxnId="{10954119-2C51-4194-9AE9-8C450F501443}">
      <dgm:prSet/>
      <dgm:spPr/>
      <dgm:t>
        <a:bodyPr/>
        <a:lstStyle/>
        <a:p>
          <a:endParaRPr lang="ru-RU"/>
        </a:p>
      </dgm:t>
    </dgm:pt>
    <dgm:pt modelId="{FF0107C1-8642-48A9-A601-6575B43CC4C5}">
      <dgm:prSet custT="1"/>
      <dgm:spPr/>
      <dgm:t>
        <a:bodyPr/>
        <a:lstStyle/>
        <a:p>
          <a:r>
            <a:rPr kumimoji="0" lang="ru-RU" sz="1600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rPr>
            <a:t>Отсутствие нарушений условий ранее заключенных кредитных договоров, договоров займа, лизинга и т.п</a:t>
          </a:r>
          <a:endParaRPr lang="ru-RU" sz="1600" baseline="0" dirty="0"/>
        </a:p>
      </dgm:t>
    </dgm:pt>
    <dgm:pt modelId="{C13CDA25-71EF-48FA-8582-D46C5868209A}" type="parTrans" cxnId="{869DC679-7AF9-4351-AE9A-A176FA1EE33F}">
      <dgm:prSet/>
      <dgm:spPr/>
      <dgm:t>
        <a:bodyPr/>
        <a:lstStyle/>
        <a:p>
          <a:endParaRPr lang="ru-RU"/>
        </a:p>
      </dgm:t>
    </dgm:pt>
    <dgm:pt modelId="{F3EE6DA6-61C0-4461-B84B-7F02DA9F0371}" type="sibTrans" cxnId="{869DC679-7AF9-4351-AE9A-A176FA1EE33F}">
      <dgm:prSet/>
      <dgm:spPr/>
      <dgm:t>
        <a:bodyPr/>
        <a:lstStyle/>
        <a:p>
          <a:endParaRPr lang="ru-RU"/>
        </a:p>
      </dgm:t>
    </dgm:pt>
    <dgm:pt modelId="{F162C3D1-F6E3-425C-B336-91DF15FB3B9B}">
      <dgm:prSet custT="1"/>
      <dgm:spPr/>
      <dgm:t>
        <a:bodyPr/>
        <a:lstStyle/>
        <a:p>
          <a:r>
            <a:rPr kumimoji="0" lang="ru-RU" sz="1600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rPr>
            <a:t>Отсутствие просроченной задолженности по начисленным налогам, сборам и иным платежам перед бюджетами всех уровней</a:t>
          </a:r>
          <a:endParaRPr lang="ru-RU" sz="1600" baseline="0" dirty="0"/>
        </a:p>
      </dgm:t>
    </dgm:pt>
    <dgm:pt modelId="{27A06FA8-6C76-4BA8-87E9-F2B9FD49939E}" type="parTrans" cxnId="{67C033BE-DFC6-44AC-B904-CFE8A45D276A}">
      <dgm:prSet/>
      <dgm:spPr/>
      <dgm:t>
        <a:bodyPr/>
        <a:lstStyle/>
        <a:p>
          <a:endParaRPr lang="ru-RU"/>
        </a:p>
      </dgm:t>
    </dgm:pt>
    <dgm:pt modelId="{80371823-C00F-4050-AEA4-D92032A7DAC9}" type="sibTrans" cxnId="{67C033BE-DFC6-44AC-B904-CFE8A45D276A}">
      <dgm:prSet/>
      <dgm:spPr/>
      <dgm:t>
        <a:bodyPr/>
        <a:lstStyle/>
        <a:p>
          <a:endParaRPr lang="ru-RU"/>
        </a:p>
      </dgm:t>
    </dgm:pt>
    <dgm:pt modelId="{1F1DFB6C-D2E7-4812-B384-0FF5F51DBC9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залогового  обеспечения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30% от суммы обязательств 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9115B8-42D0-427D-A659-69348C752467}" type="parTrans" cxnId="{3D16774A-E882-4964-81EC-F83C36D3DABB}">
      <dgm:prSet/>
      <dgm:spPr/>
      <dgm:t>
        <a:bodyPr/>
        <a:lstStyle/>
        <a:p>
          <a:endParaRPr lang="ru-RU"/>
        </a:p>
      </dgm:t>
    </dgm:pt>
    <dgm:pt modelId="{688C7F94-E3FC-4FA4-A6A3-51184FBB84EB}" type="sibTrans" cxnId="{3D16774A-E882-4964-81EC-F83C36D3DABB}">
      <dgm:prSet/>
      <dgm:spPr/>
      <dgm:t>
        <a:bodyPr/>
        <a:lstStyle/>
        <a:p>
          <a:endParaRPr lang="ru-RU"/>
        </a:p>
      </dgm:t>
    </dgm:pt>
    <dgm:pt modelId="{55516633-76C9-469F-AED5-8CE620EDFC2D}" type="pres">
      <dgm:prSet presAssocID="{889B45AE-0935-42BF-8EF2-E083BC540DE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57D06A4-0BAF-4B07-96D3-98FEE3360996}" type="pres">
      <dgm:prSet presAssocID="{3E424207-6A36-480D-AC85-72913E134008}" presName="singleCycle" presStyleCnt="0"/>
      <dgm:spPr/>
      <dgm:t>
        <a:bodyPr/>
        <a:lstStyle/>
        <a:p>
          <a:endParaRPr lang="ru-RU"/>
        </a:p>
      </dgm:t>
    </dgm:pt>
    <dgm:pt modelId="{AFB52BD1-B775-4B43-9304-ADFE2C14AA28}" type="pres">
      <dgm:prSet presAssocID="{3E424207-6A36-480D-AC85-72913E134008}" presName="singleCenter" presStyleLbl="node1" presStyleIdx="0" presStyleCnt="6" custScaleX="96969" custScaleY="62301" custLinFactNeighborX="-53" custLinFactNeighborY="-6374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78807CBF-DB40-474F-928E-CD55C3CEDC99}" type="pres">
      <dgm:prSet presAssocID="{5CA700F8-414D-41B7-82AA-6287CC21B011}" presName="Name56" presStyleLbl="parChTrans1D2" presStyleIdx="0" presStyleCnt="5"/>
      <dgm:spPr/>
      <dgm:t>
        <a:bodyPr/>
        <a:lstStyle/>
        <a:p>
          <a:endParaRPr lang="ru-RU"/>
        </a:p>
      </dgm:t>
    </dgm:pt>
    <dgm:pt modelId="{B135DED7-35F7-4927-8808-04D6EE1B1228}" type="pres">
      <dgm:prSet presAssocID="{6F6A9FA6-A0BA-4448-855D-3D1A8061B142}" presName="text0" presStyleLbl="node1" presStyleIdx="1" presStyleCnt="6" custScaleX="216852" custScaleY="115883" custRadScaleRad="93104" custRadScaleInc="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B7039-EF6D-40DE-B02D-862570C1BA35}" type="pres">
      <dgm:prSet presAssocID="{A9B6F13D-EB3E-4213-9CD7-A0C7EFC7D765}" presName="Name56" presStyleLbl="parChTrans1D2" presStyleIdx="1" presStyleCnt="5"/>
      <dgm:spPr/>
      <dgm:t>
        <a:bodyPr/>
        <a:lstStyle/>
        <a:p>
          <a:endParaRPr lang="ru-RU"/>
        </a:p>
      </dgm:t>
    </dgm:pt>
    <dgm:pt modelId="{4F08B225-9441-46AD-9DB4-44CFC160A811}" type="pres">
      <dgm:prSet presAssocID="{5E4BBE5E-BBC0-4C2A-90AF-FFDE6DBC8EF9}" presName="text0" presStyleLbl="node1" presStyleIdx="2" presStyleCnt="6" custScaleX="189987" custScaleY="137471" custRadScaleRad="118654" custRadScaleInc="-6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964A7C-D3E1-4BC2-B529-AC676E426481}" type="pres">
      <dgm:prSet presAssocID="{C13CDA25-71EF-48FA-8582-D46C5868209A}" presName="Name56" presStyleLbl="parChTrans1D2" presStyleIdx="2" presStyleCnt="5"/>
      <dgm:spPr/>
      <dgm:t>
        <a:bodyPr/>
        <a:lstStyle/>
        <a:p>
          <a:endParaRPr lang="ru-RU"/>
        </a:p>
      </dgm:t>
    </dgm:pt>
    <dgm:pt modelId="{EA4F28B2-3A5D-4CBE-BF49-15444FB01D1B}" type="pres">
      <dgm:prSet presAssocID="{FF0107C1-8642-48A9-A601-6575B43CC4C5}" presName="text0" presStyleLbl="node1" presStyleIdx="3" presStyleCnt="6" custScaleX="228442" custScaleY="139611" custRadScaleRad="117017" custRadScaleInc="-42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FBEF6-2DA2-444C-B1E1-7DCD22C1EB4F}" type="pres">
      <dgm:prSet presAssocID="{0D9115B8-42D0-427D-A659-69348C752467}" presName="Name56" presStyleLbl="parChTrans1D2" presStyleIdx="3" presStyleCnt="5"/>
      <dgm:spPr/>
      <dgm:t>
        <a:bodyPr/>
        <a:lstStyle/>
        <a:p>
          <a:endParaRPr lang="ru-RU"/>
        </a:p>
      </dgm:t>
    </dgm:pt>
    <dgm:pt modelId="{48C0F9C2-BE4E-4202-8275-6AEAD71F0C10}" type="pres">
      <dgm:prSet presAssocID="{1F1DFB6C-D2E7-4812-B384-0FF5F51DBC90}" presName="text0" presStyleLbl="node1" presStyleIdx="4" presStyleCnt="6" custScaleX="228235" custScaleY="129241" custRadScaleRad="103173" custRadScaleInc="31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DC8EC-31F3-446F-9E28-32F925237CB7}" type="pres">
      <dgm:prSet presAssocID="{27A06FA8-6C76-4BA8-87E9-F2B9FD49939E}" presName="Name56" presStyleLbl="parChTrans1D2" presStyleIdx="4" presStyleCnt="5"/>
      <dgm:spPr/>
      <dgm:t>
        <a:bodyPr/>
        <a:lstStyle/>
        <a:p>
          <a:endParaRPr lang="ru-RU"/>
        </a:p>
      </dgm:t>
    </dgm:pt>
    <dgm:pt modelId="{34E0A5DA-F3C1-4230-964F-0F20016BBE90}" type="pres">
      <dgm:prSet presAssocID="{F162C3D1-F6E3-425C-B336-91DF15FB3B9B}" presName="text0" presStyleLbl="node1" presStyleIdx="5" presStyleCnt="6" custScaleX="196305" custScaleY="186115" custRadScaleRad="115883" custRadScaleInc="5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0650A4-E107-4AB3-863C-4AFD5A1A5184}" type="presOf" srcId="{3E424207-6A36-480D-AC85-72913E134008}" destId="{AFB52BD1-B775-4B43-9304-ADFE2C14AA28}" srcOrd="0" destOrd="0" presId="urn:microsoft.com/office/officeart/2008/layout/RadialCluster"/>
    <dgm:cxn modelId="{A6D31435-E81A-4102-B142-F45E7C9E5C7D}" type="presOf" srcId="{889B45AE-0935-42BF-8EF2-E083BC540DE5}" destId="{55516633-76C9-469F-AED5-8CE620EDFC2D}" srcOrd="0" destOrd="0" presId="urn:microsoft.com/office/officeart/2008/layout/RadialCluster"/>
    <dgm:cxn modelId="{9F018DB1-0CF3-4642-B889-3E22CA3F9E47}" type="presOf" srcId="{FF0107C1-8642-48A9-A601-6575B43CC4C5}" destId="{EA4F28B2-3A5D-4CBE-BF49-15444FB01D1B}" srcOrd="0" destOrd="0" presId="urn:microsoft.com/office/officeart/2008/layout/RadialCluster"/>
    <dgm:cxn modelId="{D391A43F-0A98-4EE3-92FC-A46E7916E35D}" srcId="{889B45AE-0935-42BF-8EF2-E083BC540DE5}" destId="{3E424207-6A36-480D-AC85-72913E134008}" srcOrd="0" destOrd="0" parTransId="{556AC2D9-E143-4867-8FB8-C10972402562}" sibTransId="{D0961F5F-A6F9-445B-80B9-CE9E9E2637A4}"/>
    <dgm:cxn modelId="{76F8CFCE-8840-4758-9917-AA56D6F8AEDA}" type="presOf" srcId="{27A06FA8-6C76-4BA8-87E9-F2B9FD49939E}" destId="{9ADDC8EC-31F3-446F-9E28-32F925237CB7}" srcOrd="0" destOrd="0" presId="urn:microsoft.com/office/officeart/2008/layout/RadialCluster"/>
    <dgm:cxn modelId="{1833B99B-7C4D-476B-A843-D0159246AE6E}" type="presOf" srcId="{5CA700F8-414D-41B7-82AA-6287CC21B011}" destId="{78807CBF-DB40-474F-928E-CD55C3CEDC99}" srcOrd="0" destOrd="0" presId="urn:microsoft.com/office/officeart/2008/layout/RadialCluster"/>
    <dgm:cxn modelId="{869DC679-7AF9-4351-AE9A-A176FA1EE33F}" srcId="{3E424207-6A36-480D-AC85-72913E134008}" destId="{FF0107C1-8642-48A9-A601-6575B43CC4C5}" srcOrd="2" destOrd="0" parTransId="{C13CDA25-71EF-48FA-8582-D46C5868209A}" sibTransId="{F3EE6DA6-61C0-4461-B84B-7F02DA9F0371}"/>
    <dgm:cxn modelId="{10954119-2C51-4194-9AE9-8C450F501443}" srcId="{3E424207-6A36-480D-AC85-72913E134008}" destId="{5E4BBE5E-BBC0-4C2A-90AF-FFDE6DBC8EF9}" srcOrd="1" destOrd="0" parTransId="{A9B6F13D-EB3E-4213-9CD7-A0C7EFC7D765}" sibTransId="{15FA46CA-E32E-4A0D-B644-B58B79831C7E}"/>
    <dgm:cxn modelId="{B3B9C57A-EC8A-464D-80D7-A830E9857CA8}" type="presOf" srcId="{0D9115B8-42D0-427D-A659-69348C752467}" destId="{3D1FBEF6-2DA2-444C-B1E1-7DCD22C1EB4F}" srcOrd="0" destOrd="0" presId="urn:microsoft.com/office/officeart/2008/layout/RadialCluster"/>
    <dgm:cxn modelId="{9075920C-87AE-438A-8597-8B04C2CC709F}" type="presOf" srcId="{1F1DFB6C-D2E7-4812-B384-0FF5F51DBC90}" destId="{48C0F9C2-BE4E-4202-8275-6AEAD71F0C10}" srcOrd="0" destOrd="0" presId="urn:microsoft.com/office/officeart/2008/layout/RadialCluster"/>
    <dgm:cxn modelId="{83C06A5A-7E30-4C40-9E94-D18371E62AB0}" srcId="{3E424207-6A36-480D-AC85-72913E134008}" destId="{6F6A9FA6-A0BA-4448-855D-3D1A8061B142}" srcOrd="0" destOrd="0" parTransId="{5CA700F8-414D-41B7-82AA-6287CC21B011}" sibTransId="{7A979AC9-9E67-4E6A-B8C3-2E73020F27C5}"/>
    <dgm:cxn modelId="{6B2CD919-CE75-47F4-8530-251F1127AD80}" type="presOf" srcId="{C13CDA25-71EF-48FA-8582-D46C5868209A}" destId="{55964A7C-D3E1-4BC2-B529-AC676E426481}" srcOrd="0" destOrd="0" presId="urn:microsoft.com/office/officeart/2008/layout/RadialCluster"/>
    <dgm:cxn modelId="{72DC382F-26B6-4363-AB44-C8EA74550D3C}" type="presOf" srcId="{F162C3D1-F6E3-425C-B336-91DF15FB3B9B}" destId="{34E0A5DA-F3C1-4230-964F-0F20016BBE90}" srcOrd="0" destOrd="0" presId="urn:microsoft.com/office/officeart/2008/layout/RadialCluster"/>
    <dgm:cxn modelId="{67C033BE-DFC6-44AC-B904-CFE8A45D276A}" srcId="{3E424207-6A36-480D-AC85-72913E134008}" destId="{F162C3D1-F6E3-425C-B336-91DF15FB3B9B}" srcOrd="4" destOrd="0" parTransId="{27A06FA8-6C76-4BA8-87E9-F2B9FD49939E}" sibTransId="{80371823-C00F-4050-AEA4-D92032A7DAC9}"/>
    <dgm:cxn modelId="{C09D4153-5EFE-4FA7-89D2-14C90E1A975B}" type="presOf" srcId="{A9B6F13D-EB3E-4213-9CD7-A0C7EFC7D765}" destId="{725B7039-EF6D-40DE-B02D-862570C1BA35}" srcOrd="0" destOrd="0" presId="urn:microsoft.com/office/officeart/2008/layout/RadialCluster"/>
    <dgm:cxn modelId="{BDCBC6E5-ACE5-4446-89CC-38507746F036}" type="presOf" srcId="{6F6A9FA6-A0BA-4448-855D-3D1A8061B142}" destId="{B135DED7-35F7-4927-8808-04D6EE1B1228}" srcOrd="0" destOrd="0" presId="urn:microsoft.com/office/officeart/2008/layout/RadialCluster"/>
    <dgm:cxn modelId="{C876C35D-192F-4703-ACF6-F99E0FBF90E5}" type="presOf" srcId="{5E4BBE5E-BBC0-4C2A-90AF-FFDE6DBC8EF9}" destId="{4F08B225-9441-46AD-9DB4-44CFC160A811}" srcOrd="0" destOrd="0" presId="urn:microsoft.com/office/officeart/2008/layout/RadialCluster"/>
    <dgm:cxn modelId="{3D16774A-E882-4964-81EC-F83C36D3DABB}" srcId="{3E424207-6A36-480D-AC85-72913E134008}" destId="{1F1DFB6C-D2E7-4812-B384-0FF5F51DBC90}" srcOrd="3" destOrd="0" parTransId="{0D9115B8-42D0-427D-A659-69348C752467}" sibTransId="{688C7F94-E3FC-4FA4-A6A3-51184FBB84EB}"/>
    <dgm:cxn modelId="{C495B588-EE95-41F1-B846-C6EFC5A8C4F3}" type="presParOf" srcId="{55516633-76C9-469F-AED5-8CE620EDFC2D}" destId="{157D06A4-0BAF-4B07-96D3-98FEE3360996}" srcOrd="0" destOrd="0" presId="urn:microsoft.com/office/officeart/2008/layout/RadialCluster"/>
    <dgm:cxn modelId="{5DE72ACF-B1F2-4FEE-9CA6-BE2E22960C68}" type="presParOf" srcId="{157D06A4-0BAF-4B07-96D3-98FEE3360996}" destId="{AFB52BD1-B775-4B43-9304-ADFE2C14AA28}" srcOrd="0" destOrd="0" presId="urn:microsoft.com/office/officeart/2008/layout/RadialCluster"/>
    <dgm:cxn modelId="{D64E7EFF-DE37-4B5C-B223-2E94112CB7A5}" type="presParOf" srcId="{157D06A4-0BAF-4B07-96D3-98FEE3360996}" destId="{78807CBF-DB40-474F-928E-CD55C3CEDC99}" srcOrd="1" destOrd="0" presId="urn:microsoft.com/office/officeart/2008/layout/RadialCluster"/>
    <dgm:cxn modelId="{3183B2D2-FC21-4E35-9964-D1A90FE3ACD6}" type="presParOf" srcId="{157D06A4-0BAF-4B07-96D3-98FEE3360996}" destId="{B135DED7-35F7-4927-8808-04D6EE1B1228}" srcOrd="2" destOrd="0" presId="urn:microsoft.com/office/officeart/2008/layout/RadialCluster"/>
    <dgm:cxn modelId="{83AC2E32-D070-464E-ABB3-56D6B7F1B07F}" type="presParOf" srcId="{157D06A4-0BAF-4B07-96D3-98FEE3360996}" destId="{725B7039-EF6D-40DE-B02D-862570C1BA35}" srcOrd="3" destOrd="0" presId="urn:microsoft.com/office/officeart/2008/layout/RadialCluster"/>
    <dgm:cxn modelId="{86202FD1-8CC4-4855-B4B3-D5000FA87E9A}" type="presParOf" srcId="{157D06A4-0BAF-4B07-96D3-98FEE3360996}" destId="{4F08B225-9441-46AD-9DB4-44CFC160A811}" srcOrd="4" destOrd="0" presId="urn:microsoft.com/office/officeart/2008/layout/RadialCluster"/>
    <dgm:cxn modelId="{C5A74AAE-0DB3-4A59-957D-65806F8A02E8}" type="presParOf" srcId="{157D06A4-0BAF-4B07-96D3-98FEE3360996}" destId="{55964A7C-D3E1-4BC2-B529-AC676E426481}" srcOrd="5" destOrd="0" presId="urn:microsoft.com/office/officeart/2008/layout/RadialCluster"/>
    <dgm:cxn modelId="{699F1C00-8BC1-45AE-85C0-DBA067C7EDCF}" type="presParOf" srcId="{157D06A4-0BAF-4B07-96D3-98FEE3360996}" destId="{EA4F28B2-3A5D-4CBE-BF49-15444FB01D1B}" srcOrd="6" destOrd="0" presId="urn:microsoft.com/office/officeart/2008/layout/RadialCluster"/>
    <dgm:cxn modelId="{78EB8E4F-9375-463A-B677-8FC504FC80F9}" type="presParOf" srcId="{157D06A4-0BAF-4B07-96D3-98FEE3360996}" destId="{3D1FBEF6-2DA2-444C-B1E1-7DCD22C1EB4F}" srcOrd="7" destOrd="0" presId="urn:microsoft.com/office/officeart/2008/layout/RadialCluster"/>
    <dgm:cxn modelId="{35F988F2-2322-4B3C-B85B-1CE30CCA6EFC}" type="presParOf" srcId="{157D06A4-0BAF-4B07-96D3-98FEE3360996}" destId="{48C0F9C2-BE4E-4202-8275-6AEAD71F0C10}" srcOrd="8" destOrd="0" presId="urn:microsoft.com/office/officeart/2008/layout/RadialCluster"/>
    <dgm:cxn modelId="{78B8C7DF-61A5-4FD7-A74F-FEB55BB090F1}" type="presParOf" srcId="{157D06A4-0BAF-4B07-96D3-98FEE3360996}" destId="{9ADDC8EC-31F3-446F-9E28-32F925237CB7}" srcOrd="9" destOrd="0" presId="urn:microsoft.com/office/officeart/2008/layout/RadialCluster"/>
    <dgm:cxn modelId="{2AB26333-F267-45BB-AAC9-6DFC8211C92B}" type="presParOf" srcId="{157D06A4-0BAF-4B07-96D3-98FEE3360996}" destId="{34E0A5DA-F3C1-4230-964F-0F20016BBE90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75B420-C599-4605-88E7-AE4C3FBF8A0F}" type="doc">
      <dgm:prSet loTypeId="urn:microsoft.com/office/officeart/2005/8/layout/bProcess3" loCatId="process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7E26A2AB-1CC9-4F50-8CCD-6E7EE6AB687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+mj-lt"/>
            </a:rPr>
            <a:t>обратиться за предоставлением кредита в банк-партнер Фонда и Корпорации/Банка МСП</a:t>
          </a: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AFC2E860-ADE2-4338-9978-2F8B6DC5AA32}" type="parTrans" cxnId="{78691874-2F95-4B1D-B515-42B3ECF116D7}">
      <dgm:prSet/>
      <dgm:spPr/>
      <dgm:t>
        <a:bodyPr/>
        <a:lstStyle/>
        <a:p>
          <a:endParaRPr lang="ru-RU"/>
        </a:p>
      </dgm:t>
    </dgm:pt>
    <dgm:pt modelId="{69CB23E3-0806-4466-9632-54879B28A35B}" type="sibTrans" cxnId="{78691874-2F95-4B1D-B515-42B3ECF116D7}">
      <dgm:prSet/>
      <dgm:spPr/>
      <dgm:t>
        <a:bodyPr/>
        <a:lstStyle/>
        <a:p>
          <a:endParaRPr lang="ru-RU"/>
        </a:p>
      </dgm:t>
    </dgm:pt>
    <dgm:pt modelId="{D21DC2FF-7056-4BAE-BF75-A08638B1D329}">
      <dgm:prSet phldrT="[Текст]" custT="1"/>
      <dgm:spPr/>
      <dgm:t>
        <a:bodyPr/>
        <a:lstStyle/>
        <a:p>
          <a:r>
            <a:rPr lang="ru-RU" sz="1600" b="1" dirty="0" smtClean="0"/>
            <a:t>получить согласие Корпорации/Банка МСП  и Фонда по участию в сделке</a:t>
          </a:r>
          <a:endParaRPr lang="ru-RU" sz="1600" b="1" dirty="0"/>
        </a:p>
      </dgm:t>
    </dgm:pt>
    <dgm:pt modelId="{DD8A3316-22C3-4307-B0C8-006C24CD1F7C}" type="parTrans" cxnId="{97D9FFEE-99D7-4038-A1EB-BFF890E2CBF3}">
      <dgm:prSet/>
      <dgm:spPr/>
      <dgm:t>
        <a:bodyPr/>
        <a:lstStyle/>
        <a:p>
          <a:endParaRPr lang="ru-RU"/>
        </a:p>
      </dgm:t>
    </dgm:pt>
    <dgm:pt modelId="{A24CF4D1-ABF4-4C21-98B1-22E531BFFEED}" type="sibTrans" cxnId="{97D9FFEE-99D7-4038-A1EB-BFF890E2CBF3}">
      <dgm:prSet/>
      <dgm:spPr/>
      <dgm:t>
        <a:bodyPr/>
        <a:lstStyle/>
        <a:p>
          <a:endParaRPr lang="ru-RU"/>
        </a:p>
      </dgm:t>
    </dgm:pt>
    <dgm:pt modelId="{5290B0C3-A602-49E7-89A0-4DDF1AA74D36}">
      <dgm:prSet phldrT="[Текст]" custT="1"/>
      <dgm:spPr/>
      <dgm:t>
        <a:bodyPr/>
        <a:lstStyle/>
        <a:p>
          <a:r>
            <a:rPr lang="ru-RU" sz="1600" b="1" dirty="0" smtClean="0"/>
            <a:t>заключить соответствующие договоры</a:t>
          </a:r>
          <a:br>
            <a:rPr lang="ru-RU" sz="1600" b="1" dirty="0" smtClean="0"/>
          </a:br>
          <a:endParaRPr lang="ru-RU" sz="1600" b="1" dirty="0"/>
        </a:p>
      </dgm:t>
    </dgm:pt>
    <dgm:pt modelId="{D656AA0A-E89B-4573-8838-C6AA039D77B3}" type="parTrans" cxnId="{BA725B30-E9A3-4D50-8120-79F86A2872D8}">
      <dgm:prSet/>
      <dgm:spPr/>
      <dgm:t>
        <a:bodyPr/>
        <a:lstStyle/>
        <a:p>
          <a:endParaRPr lang="ru-RU"/>
        </a:p>
      </dgm:t>
    </dgm:pt>
    <dgm:pt modelId="{EC0AE1B1-9E92-40EE-8213-F994111FFF7A}" type="sibTrans" cxnId="{BA725B30-E9A3-4D50-8120-79F86A2872D8}">
      <dgm:prSet/>
      <dgm:spPr/>
      <dgm:t>
        <a:bodyPr/>
        <a:lstStyle/>
        <a:p>
          <a:endParaRPr lang="ru-RU"/>
        </a:p>
      </dgm:t>
    </dgm:pt>
    <dgm:pt modelId="{C690F93A-5F8C-4C2D-9F4D-F3745B1A3DDE}">
      <dgm:prSet custT="1"/>
      <dgm:spPr/>
      <dgm:t>
        <a:bodyPr/>
        <a:lstStyle/>
        <a:p>
          <a:r>
            <a:rPr lang="ru-RU" sz="1600" b="1" dirty="0" smtClean="0"/>
            <a:t>получить кредит в банке</a:t>
          </a:r>
          <a:endParaRPr lang="ru-RU" sz="1600" b="1" dirty="0"/>
        </a:p>
      </dgm:t>
    </dgm:pt>
    <dgm:pt modelId="{D6B8C3D0-A351-4F31-83F3-87AC5896CCBA}" type="parTrans" cxnId="{FA195ECC-DDE2-43F4-912B-A93063DD20B9}">
      <dgm:prSet/>
      <dgm:spPr/>
      <dgm:t>
        <a:bodyPr/>
        <a:lstStyle/>
        <a:p>
          <a:endParaRPr lang="ru-RU"/>
        </a:p>
      </dgm:t>
    </dgm:pt>
    <dgm:pt modelId="{11F48B8E-E13F-4E78-BBEF-4D1EDAACC2BC}" type="sibTrans" cxnId="{FA195ECC-DDE2-43F4-912B-A93063DD20B9}">
      <dgm:prSet/>
      <dgm:spPr/>
      <dgm:t>
        <a:bodyPr/>
        <a:lstStyle/>
        <a:p>
          <a:endParaRPr lang="ru-RU"/>
        </a:p>
      </dgm:t>
    </dgm:pt>
    <dgm:pt modelId="{7F2DCB51-4CA2-4D01-89BE-D2AF127A9435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+mn-lt"/>
            </a:rPr>
            <a:t>получить предварительное одобрение кредита от банка-партнера </a:t>
          </a:r>
          <a:br>
            <a:rPr lang="ru-RU" sz="1600" b="1" dirty="0" smtClean="0">
              <a:latin typeface="+mn-lt"/>
            </a:rPr>
          </a:br>
          <a:r>
            <a:rPr lang="ru-RU" sz="1600" b="1" dirty="0" smtClean="0">
              <a:latin typeface="+mn-lt"/>
            </a:rPr>
            <a:t>с условием предоставления гарантии Корпорации/Банка МСП и поручительства Фонда</a:t>
          </a:r>
        </a:p>
        <a:p>
          <a:pPr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4CE73B38-ACAC-4F2F-9024-E1A333D1FF6C}" type="parTrans" cxnId="{3A388D6B-E71E-4C26-A2A0-B1C518E5C4BA}">
      <dgm:prSet/>
      <dgm:spPr/>
      <dgm:t>
        <a:bodyPr/>
        <a:lstStyle/>
        <a:p>
          <a:endParaRPr lang="ru-RU"/>
        </a:p>
      </dgm:t>
    </dgm:pt>
    <dgm:pt modelId="{B21EC740-D5AF-48D2-A06D-3624ACCD9AB9}" type="sibTrans" cxnId="{3A388D6B-E71E-4C26-A2A0-B1C518E5C4BA}">
      <dgm:prSet/>
      <dgm:spPr/>
      <dgm:t>
        <a:bodyPr/>
        <a:lstStyle/>
        <a:p>
          <a:endParaRPr lang="ru-RU"/>
        </a:p>
      </dgm:t>
    </dgm:pt>
    <dgm:pt modelId="{8165E82B-E35A-4AF5-8675-621409F01A7A}">
      <dgm:prSet custT="1"/>
      <dgm:spPr/>
      <dgm:t>
        <a:bodyPr/>
        <a:lstStyle/>
        <a:p>
          <a:r>
            <a:rPr lang="ru-RU" sz="1600" b="1" dirty="0" smtClean="0"/>
            <a:t>обратиться через банк-партнер в Корпорацию/Банк МСП и Фонд</a:t>
          </a:r>
          <a:endParaRPr lang="ru-RU" sz="1600" b="1" dirty="0"/>
        </a:p>
      </dgm:t>
    </dgm:pt>
    <dgm:pt modelId="{05110F1E-6D01-405E-B4BE-FC02FE92DD7F}" type="parTrans" cxnId="{37C6316B-2089-467B-9AFF-CF5AD2949D8F}">
      <dgm:prSet/>
      <dgm:spPr/>
      <dgm:t>
        <a:bodyPr/>
        <a:lstStyle/>
        <a:p>
          <a:endParaRPr lang="ru-RU"/>
        </a:p>
      </dgm:t>
    </dgm:pt>
    <dgm:pt modelId="{12B3A667-E8DF-41E9-BD1F-472B682BA64E}" type="sibTrans" cxnId="{37C6316B-2089-467B-9AFF-CF5AD2949D8F}">
      <dgm:prSet/>
      <dgm:spPr/>
      <dgm:t>
        <a:bodyPr/>
        <a:lstStyle/>
        <a:p>
          <a:endParaRPr lang="ru-RU"/>
        </a:p>
      </dgm:t>
    </dgm:pt>
    <dgm:pt modelId="{FE605148-295C-4D76-93CA-7C4E3ED9EFD1}" type="pres">
      <dgm:prSet presAssocID="{1275B420-C599-4605-88E7-AE4C3FBF8A0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F99657-A210-47A9-A328-173B16E38E33}" type="pres">
      <dgm:prSet presAssocID="{7E26A2AB-1CC9-4F50-8CCD-6E7EE6AB6873}" presName="node" presStyleLbl="node1" presStyleIdx="0" presStyleCnt="6" custScaleY="159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C5044-68CE-475E-8F1B-6E842C3B6764}" type="pres">
      <dgm:prSet presAssocID="{69CB23E3-0806-4466-9632-54879B28A35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35A5014-4900-483F-8D32-0C4597DEF85E}" type="pres">
      <dgm:prSet presAssocID="{69CB23E3-0806-4466-9632-54879B28A35B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FC223ED8-4422-4B00-AEC5-754F793EA559}" type="pres">
      <dgm:prSet presAssocID="{7F2DCB51-4CA2-4D01-89BE-D2AF127A9435}" presName="node" presStyleLbl="node1" presStyleIdx="1" presStyleCnt="6" custScaleY="159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846F9-F133-4ADC-B3E1-CE2CBFE4F288}" type="pres">
      <dgm:prSet presAssocID="{B21EC740-D5AF-48D2-A06D-3624ACCD9AB9}" presName="sibTrans" presStyleLbl="sibTrans1D1" presStyleIdx="1" presStyleCnt="5"/>
      <dgm:spPr/>
      <dgm:t>
        <a:bodyPr/>
        <a:lstStyle/>
        <a:p>
          <a:endParaRPr lang="ru-RU"/>
        </a:p>
      </dgm:t>
    </dgm:pt>
    <dgm:pt modelId="{6978DDF9-7D32-4511-B66D-864787054AA3}" type="pres">
      <dgm:prSet presAssocID="{B21EC740-D5AF-48D2-A06D-3624ACCD9AB9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0B4191D4-D023-4F43-BB78-B0AF2A1C9439}" type="pres">
      <dgm:prSet presAssocID="{8165E82B-E35A-4AF5-8675-621409F01A7A}" presName="node" presStyleLbl="node1" presStyleIdx="2" presStyleCnt="6" custScaleY="159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C2E7E-2ECC-43A7-A8D1-BD9B1D6439E7}" type="pres">
      <dgm:prSet presAssocID="{12B3A667-E8DF-41E9-BD1F-472B682BA64E}" presName="sibTrans" presStyleLbl="sibTrans1D1" presStyleIdx="2" presStyleCnt="5"/>
      <dgm:spPr/>
      <dgm:t>
        <a:bodyPr/>
        <a:lstStyle/>
        <a:p>
          <a:endParaRPr lang="ru-RU"/>
        </a:p>
      </dgm:t>
    </dgm:pt>
    <dgm:pt modelId="{FFE98005-6B32-4E6C-B5DA-D6864CED5C42}" type="pres">
      <dgm:prSet presAssocID="{12B3A667-E8DF-41E9-BD1F-472B682BA64E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76FF9C48-2367-40A3-A9B6-951742984165}" type="pres">
      <dgm:prSet presAssocID="{D21DC2FF-7056-4BAE-BF75-A08638B1D329}" presName="node" presStyleLbl="node1" presStyleIdx="3" presStyleCnt="6" custScaleY="147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162B6-FBB4-4D43-AAF1-890371E9AB96}" type="pres">
      <dgm:prSet presAssocID="{A24CF4D1-ABF4-4C21-98B1-22E531BFFEED}" presName="sibTrans" presStyleLbl="sibTrans1D1" presStyleIdx="3" presStyleCnt="5"/>
      <dgm:spPr/>
      <dgm:t>
        <a:bodyPr/>
        <a:lstStyle/>
        <a:p>
          <a:endParaRPr lang="ru-RU"/>
        </a:p>
      </dgm:t>
    </dgm:pt>
    <dgm:pt modelId="{28AC8418-918B-4799-8AD1-702830599F05}" type="pres">
      <dgm:prSet presAssocID="{A24CF4D1-ABF4-4C21-98B1-22E531BFFEED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35888AFE-B28A-48E3-AF16-7EB6E5B886E0}" type="pres">
      <dgm:prSet presAssocID="{5290B0C3-A602-49E7-89A0-4DDF1AA74D36}" presName="node" presStyleLbl="node1" presStyleIdx="4" presStyleCnt="6" custScaleY="147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A86E4-4BEC-4F33-8FB5-B8F680CC4D83}" type="pres">
      <dgm:prSet presAssocID="{EC0AE1B1-9E92-40EE-8213-F994111FFF7A}" presName="sibTrans" presStyleLbl="sibTrans1D1" presStyleIdx="4" presStyleCnt="5"/>
      <dgm:spPr/>
      <dgm:t>
        <a:bodyPr/>
        <a:lstStyle/>
        <a:p>
          <a:endParaRPr lang="ru-RU"/>
        </a:p>
      </dgm:t>
    </dgm:pt>
    <dgm:pt modelId="{1B0CC232-FC2D-4651-9235-22396B316635}" type="pres">
      <dgm:prSet presAssocID="{EC0AE1B1-9E92-40EE-8213-F994111FFF7A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5004EA58-BBF0-43E7-92B1-0C40B9F41430}" type="pres">
      <dgm:prSet presAssocID="{C690F93A-5F8C-4C2D-9F4D-F3745B1A3DDE}" presName="node" presStyleLbl="node1" presStyleIdx="5" presStyleCnt="6" custScaleY="154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691874-2F95-4B1D-B515-42B3ECF116D7}" srcId="{1275B420-C599-4605-88E7-AE4C3FBF8A0F}" destId="{7E26A2AB-1CC9-4F50-8CCD-6E7EE6AB6873}" srcOrd="0" destOrd="0" parTransId="{AFC2E860-ADE2-4338-9978-2F8B6DC5AA32}" sibTransId="{69CB23E3-0806-4466-9632-54879B28A35B}"/>
    <dgm:cxn modelId="{2CC6DAA9-5F57-4EE7-831E-7C70FA21DEE3}" type="presOf" srcId="{12B3A667-E8DF-41E9-BD1F-472B682BA64E}" destId="{FFE98005-6B32-4E6C-B5DA-D6864CED5C42}" srcOrd="1" destOrd="0" presId="urn:microsoft.com/office/officeart/2005/8/layout/bProcess3"/>
    <dgm:cxn modelId="{82DC04AC-88B1-4FF3-A217-19026A5155DA}" type="presOf" srcId="{EC0AE1B1-9E92-40EE-8213-F994111FFF7A}" destId="{1B0CC232-FC2D-4651-9235-22396B316635}" srcOrd="1" destOrd="0" presId="urn:microsoft.com/office/officeart/2005/8/layout/bProcess3"/>
    <dgm:cxn modelId="{F4D299B2-37EF-4D1F-99A4-493488C17582}" type="presOf" srcId="{5290B0C3-A602-49E7-89A0-4DDF1AA74D36}" destId="{35888AFE-B28A-48E3-AF16-7EB6E5B886E0}" srcOrd="0" destOrd="0" presId="urn:microsoft.com/office/officeart/2005/8/layout/bProcess3"/>
    <dgm:cxn modelId="{0B5B3101-D40F-45B0-86D8-221CD2E36BAD}" type="presOf" srcId="{A24CF4D1-ABF4-4C21-98B1-22E531BFFEED}" destId="{259162B6-FBB4-4D43-AAF1-890371E9AB96}" srcOrd="0" destOrd="0" presId="urn:microsoft.com/office/officeart/2005/8/layout/bProcess3"/>
    <dgm:cxn modelId="{FA195ECC-DDE2-43F4-912B-A93063DD20B9}" srcId="{1275B420-C599-4605-88E7-AE4C3FBF8A0F}" destId="{C690F93A-5F8C-4C2D-9F4D-F3745B1A3DDE}" srcOrd="5" destOrd="0" parTransId="{D6B8C3D0-A351-4F31-83F3-87AC5896CCBA}" sibTransId="{11F48B8E-E13F-4E78-BBEF-4D1EDAACC2BC}"/>
    <dgm:cxn modelId="{8B3092EA-FFBC-4F54-8710-EFC02BA4A4B7}" type="presOf" srcId="{69CB23E3-0806-4466-9632-54879B28A35B}" destId="{94BC5044-68CE-475E-8F1B-6E842C3B6764}" srcOrd="0" destOrd="0" presId="urn:microsoft.com/office/officeart/2005/8/layout/bProcess3"/>
    <dgm:cxn modelId="{472FE6FA-C8A0-47FC-8DC2-B9DDE1F36FEF}" type="presOf" srcId="{EC0AE1B1-9E92-40EE-8213-F994111FFF7A}" destId="{4AEA86E4-4BEC-4F33-8FB5-B8F680CC4D83}" srcOrd="0" destOrd="0" presId="urn:microsoft.com/office/officeart/2005/8/layout/bProcess3"/>
    <dgm:cxn modelId="{94A21726-A052-472D-B9A5-BA49EE6A08D0}" type="presOf" srcId="{1275B420-C599-4605-88E7-AE4C3FBF8A0F}" destId="{FE605148-295C-4D76-93CA-7C4E3ED9EFD1}" srcOrd="0" destOrd="0" presId="urn:microsoft.com/office/officeart/2005/8/layout/bProcess3"/>
    <dgm:cxn modelId="{3A388D6B-E71E-4C26-A2A0-B1C518E5C4BA}" srcId="{1275B420-C599-4605-88E7-AE4C3FBF8A0F}" destId="{7F2DCB51-4CA2-4D01-89BE-D2AF127A9435}" srcOrd="1" destOrd="0" parTransId="{4CE73B38-ACAC-4F2F-9024-E1A333D1FF6C}" sibTransId="{B21EC740-D5AF-48D2-A06D-3624ACCD9AB9}"/>
    <dgm:cxn modelId="{697EA67D-F659-4892-BC7D-DFBCFD2B7AB9}" type="presOf" srcId="{8165E82B-E35A-4AF5-8675-621409F01A7A}" destId="{0B4191D4-D023-4F43-BB78-B0AF2A1C9439}" srcOrd="0" destOrd="0" presId="urn:microsoft.com/office/officeart/2005/8/layout/bProcess3"/>
    <dgm:cxn modelId="{37C6316B-2089-467B-9AFF-CF5AD2949D8F}" srcId="{1275B420-C599-4605-88E7-AE4C3FBF8A0F}" destId="{8165E82B-E35A-4AF5-8675-621409F01A7A}" srcOrd="2" destOrd="0" parTransId="{05110F1E-6D01-405E-B4BE-FC02FE92DD7F}" sibTransId="{12B3A667-E8DF-41E9-BD1F-472B682BA64E}"/>
    <dgm:cxn modelId="{F9220479-6EED-4679-ACAD-224B578767D1}" type="presOf" srcId="{C690F93A-5F8C-4C2D-9F4D-F3745B1A3DDE}" destId="{5004EA58-BBF0-43E7-92B1-0C40B9F41430}" srcOrd="0" destOrd="0" presId="urn:microsoft.com/office/officeart/2005/8/layout/bProcess3"/>
    <dgm:cxn modelId="{B5E4C939-8868-4D34-8E43-475DF999A9F4}" type="presOf" srcId="{B21EC740-D5AF-48D2-A06D-3624ACCD9AB9}" destId="{6978DDF9-7D32-4511-B66D-864787054AA3}" srcOrd="1" destOrd="0" presId="urn:microsoft.com/office/officeart/2005/8/layout/bProcess3"/>
    <dgm:cxn modelId="{41C4F11C-CA2E-44BC-8DAB-E36D33DCD8C2}" type="presOf" srcId="{69CB23E3-0806-4466-9632-54879B28A35B}" destId="{035A5014-4900-483F-8D32-0C4597DEF85E}" srcOrd="1" destOrd="0" presId="urn:microsoft.com/office/officeart/2005/8/layout/bProcess3"/>
    <dgm:cxn modelId="{F26B4276-8C43-4C15-A5AC-752317483807}" type="presOf" srcId="{7E26A2AB-1CC9-4F50-8CCD-6E7EE6AB6873}" destId="{58F99657-A210-47A9-A328-173B16E38E33}" srcOrd="0" destOrd="0" presId="urn:microsoft.com/office/officeart/2005/8/layout/bProcess3"/>
    <dgm:cxn modelId="{331DF377-3319-4B20-AF42-BF6C0F8BB977}" type="presOf" srcId="{B21EC740-D5AF-48D2-A06D-3624ACCD9AB9}" destId="{617846F9-F133-4ADC-B3E1-CE2CBFE4F288}" srcOrd="0" destOrd="0" presId="urn:microsoft.com/office/officeart/2005/8/layout/bProcess3"/>
    <dgm:cxn modelId="{AC50C18C-8126-4E4F-8334-A7D33B1A9BDF}" type="presOf" srcId="{A24CF4D1-ABF4-4C21-98B1-22E531BFFEED}" destId="{28AC8418-918B-4799-8AD1-702830599F05}" srcOrd="1" destOrd="0" presId="urn:microsoft.com/office/officeart/2005/8/layout/bProcess3"/>
    <dgm:cxn modelId="{97D9FFEE-99D7-4038-A1EB-BFF890E2CBF3}" srcId="{1275B420-C599-4605-88E7-AE4C3FBF8A0F}" destId="{D21DC2FF-7056-4BAE-BF75-A08638B1D329}" srcOrd="3" destOrd="0" parTransId="{DD8A3316-22C3-4307-B0C8-006C24CD1F7C}" sibTransId="{A24CF4D1-ABF4-4C21-98B1-22E531BFFEED}"/>
    <dgm:cxn modelId="{6B3F906E-F786-4662-9A65-93B84FCC242D}" type="presOf" srcId="{7F2DCB51-4CA2-4D01-89BE-D2AF127A9435}" destId="{FC223ED8-4422-4B00-AEC5-754F793EA559}" srcOrd="0" destOrd="0" presId="urn:microsoft.com/office/officeart/2005/8/layout/bProcess3"/>
    <dgm:cxn modelId="{C491EEFE-55D4-4A44-943B-22433DF7DD71}" type="presOf" srcId="{D21DC2FF-7056-4BAE-BF75-A08638B1D329}" destId="{76FF9C48-2367-40A3-A9B6-951742984165}" srcOrd="0" destOrd="0" presId="urn:microsoft.com/office/officeart/2005/8/layout/bProcess3"/>
    <dgm:cxn modelId="{BA725B30-E9A3-4D50-8120-79F86A2872D8}" srcId="{1275B420-C599-4605-88E7-AE4C3FBF8A0F}" destId="{5290B0C3-A602-49E7-89A0-4DDF1AA74D36}" srcOrd="4" destOrd="0" parTransId="{D656AA0A-E89B-4573-8838-C6AA039D77B3}" sibTransId="{EC0AE1B1-9E92-40EE-8213-F994111FFF7A}"/>
    <dgm:cxn modelId="{6B97679B-2166-460B-8EF2-B01ADA0B9149}" type="presOf" srcId="{12B3A667-E8DF-41E9-BD1F-472B682BA64E}" destId="{B5EC2E7E-2ECC-43A7-A8D1-BD9B1D6439E7}" srcOrd="0" destOrd="0" presId="urn:microsoft.com/office/officeart/2005/8/layout/bProcess3"/>
    <dgm:cxn modelId="{66D39A64-FC67-4D67-9EE3-8B93F31944AA}" type="presParOf" srcId="{FE605148-295C-4D76-93CA-7C4E3ED9EFD1}" destId="{58F99657-A210-47A9-A328-173B16E38E33}" srcOrd="0" destOrd="0" presId="urn:microsoft.com/office/officeart/2005/8/layout/bProcess3"/>
    <dgm:cxn modelId="{1CC4F94C-9055-46FF-9C6E-2D6AD5CB34D8}" type="presParOf" srcId="{FE605148-295C-4D76-93CA-7C4E3ED9EFD1}" destId="{94BC5044-68CE-475E-8F1B-6E842C3B6764}" srcOrd="1" destOrd="0" presId="urn:microsoft.com/office/officeart/2005/8/layout/bProcess3"/>
    <dgm:cxn modelId="{7CB07EA5-6393-46B5-B1F3-BCBA8EF6E80E}" type="presParOf" srcId="{94BC5044-68CE-475E-8F1B-6E842C3B6764}" destId="{035A5014-4900-483F-8D32-0C4597DEF85E}" srcOrd="0" destOrd="0" presId="urn:microsoft.com/office/officeart/2005/8/layout/bProcess3"/>
    <dgm:cxn modelId="{7E398914-9988-46E3-90F5-4CA7DC3EC689}" type="presParOf" srcId="{FE605148-295C-4D76-93CA-7C4E3ED9EFD1}" destId="{FC223ED8-4422-4B00-AEC5-754F793EA559}" srcOrd="2" destOrd="0" presId="urn:microsoft.com/office/officeart/2005/8/layout/bProcess3"/>
    <dgm:cxn modelId="{9180E354-6D7B-458D-B9EC-3CB080EE546E}" type="presParOf" srcId="{FE605148-295C-4D76-93CA-7C4E3ED9EFD1}" destId="{617846F9-F133-4ADC-B3E1-CE2CBFE4F288}" srcOrd="3" destOrd="0" presId="urn:microsoft.com/office/officeart/2005/8/layout/bProcess3"/>
    <dgm:cxn modelId="{5EDF658C-DAF8-45A5-A0F6-B1E47B778BC6}" type="presParOf" srcId="{617846F9-F133-4ADC-B3E1-CE2CBFE4F288}" destId="{6978DDF9-7D32-4511-B66D-864787054AA3}" srcOrd="0" destOrd="0" presId="urn:microsoft.com/office/officeart/2005/8/layout/bProcess3"/>
    <dgm:cxn modelId="{2F591EFB-0D08-4119-B5E1-69A55CF2CADF}" type="presParOf" srcId="{FE605148-295C-4D76-93CA-7C4E3ED9EFD1}" destId="{0B4191D4-D023-4F43-BB78-B0AF2A1C9439}" srcOrd="4" destOrd="0" presId="urn:microsoft.com/office/officeart/2005/8/layout/bProcess3"/>
    <dgm:cxn modelId="{03C01B17-AFAE-4C5E-9F8B-DFA1CA524737}" type="presParOf" srcId="{FE605148-295C-4D76-93CA-7C4E3ED9EFD1}" destId="{B5EC2E7E-2ECC-43A7-A8D1-BD9B1D6439E7}" srcOrd="5" destOrd="0" presId="urn:microsoft.com/office/officeart/2005/8/layout/bProcess3"/>
    <dgm:cxn modelId="{6CA3E034-2BE5-4C0C-89FC-B58C8B795F7D}" type="presParOf" srcId="{B5EC2E7E-2ECC-43A7-A8D1-BD9B1D6439E7}" destId="{FFE98005-6B32-4E6C-B5DA-D6864CED5C42}" srcOrd="0" destOrd="0" presId="urn:microsoft.com/office/officeart/2005/8/layout/bProcess3"/>
    <dgm:cxn modelId="{5611D744-31BD-4CF7-B014-30CCB0A3C7D7}" type="presParOf" srcId="{FE605148-295C-4D76-93CA-7C4E3ED9EFD1}" destId="{76FF9C48-2367-40A3-A9B6-951742984165}" srcOrd="6" destOrd="0" presId="urn:microsoft.com/office/officeart/2005/8/layout/bProcess3"/>
    <dgm:cxn modelId="{F058D300-1D02-4C7F-B711-AAB7051899A9}" type="presParOf" srcId="{FE605148-295C-4D76-93CA-7C4E3ED9EFD1}" destId="{259162B6-FBB4-4D43-AAF1-890371E9AB96}" srcOrd="7" destOrd="0" presId="urn:microsoft.com/office/officeart/2005/8/layout/bProcess3"/>
    <dgm:cxn modelId="{A511F233-E259-4866-B80F-1FC2D77F7BA3}" type="presParOf" srcId="{259162B6-FBB4-4D43-AAF1-890371E9AB96}" destId="{28AC8418-918B-4799-8AD1-702830599F05}" srcOrd="0" destOrd="0" presId="urn:microsoft.com/office/officeart/2005/8/layout/bProcess3"/>
    <dgm:cxn modelId="{D3322F1E-B33C-4A2D-A117-E58E24960ED1}" type="presParOf" srcId="{FE605148-295C-4D76-93CA-7C4E3ED9EFD1}" destId="{35888AFE-B28A-48E3-AF16-7EB6E5B886E0}" srcOrd="8" destOrd="0" presId="urn:microsoft.com/office/officeart/2005/8/layout/bProcess3"/>
    <dgm:cxn modelId="{80D14082-5B06-40A8-8EB4-D27ECBA3F278}" type="presParOf" srcId="{FE605148-295C-4D76-93CA-7C4E3ED9EFD1}" destId="{4AEA86E4-4BEC-4F33-8FB5-B8F680CC4D83}" srcOrd="9" destOrd="0" presId="urn:microsoft.com/office/officeart/2005/8/layout/bProcess3"/>
    <dgm:cxn modelId="{59968E36-25C3-4663-A9FA-85D92D535E62}" type="presParOf" srcId="{4AEA86E4-4BEC-4F33-8FB5-B8F680CC4D83}" destId="{1B0CC232-FC2D-4651-9235-22396B316635}" srcOrd="0" destOrd="0" presId="urn:microsoft.com/office/officeart/2005/8/layout/bProcess3"/>
    <dgm:cxn modelId="{2BE4AD8B-2F6B-425C-BBB0-340802830FFB}" type="presParOf" srcId="{FE605148-295C-4D76-93CA-7C4E3ED9EFD1}" destId="{5004EA58-BBF0-43E7-92B1-0C40B9F41430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3E8A8-2E8D-4965-971D-BC58CBFB42D7}">
      <dsp:nvSpPr>
        <dsp:cNvPr id="0" name=""/>
        <dsp:cNvSpPr/>
      </dsp:nvSpPr>
      <dsp:spPr>
        <a:xfrm>
          <a:off x="467913" y="973"/>
          <a:ext cx="1959297" cy="78371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размер</a:t>
          </a:r>
          <a:endParaRPr lang="ru-RU" sz="2100" b="1" kern="1200" dirty="0"/>
        </a:p>
      </dsp:txBody>
      <dsp:txXfrm>
        <a:off x="859773" y="973"/>
        <a:ext cx="1175578" cy="783719"/>
      </dsp:txXfrm>
    </dsp:sp>
    <dsp:sp modelId="{988E3AF2-3B4F-45D4-A7AB-408720745274}">
      <dsp:nvSpPr>
        <dsp:cNvPr id="0" name=""/>
        <dsp:cNvSpPr/>
      </dsp:nvSpPr>
      <dsp:spPr>
        <a:xfrm>
          <a:off x="467913" y="894413"/>
          <a:ext cx="1959297" cy="78371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/>
            <a:t>срок</a:t>
          </a:r>
          <a:endParaRPr lang="ru-RU" sz="2100" b="1" kern="1200" dirty="0"/>
        </a:p>
      </dsp:txBody>
      <dsp:txXfrm>
        <a:off x="859773" y="894413"/>
        <a:ext cx="1175578" cy="783719"/>
      </dsp:txXfrm>
    </dsp:sp>
    <dsp:sp modelId="{5234F85C-46D1-45F1-887D-2803108EE9F3}">
      <dsp:nvSpPr>
        <dsp:cNvPr id="0" name=""/>
        <dsp:cNvSpPr/>
      </dsp:nvSpPr>
      <dsp:spPr>
        <a:xfrm>
          <a:off x="467913" y="1787853"/>
          <a:ext cx="1959297" cy="73145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 стоимость</a:t>
          </a:r>
          <a:endParaRPr lang="ru-RU" sz="2100" b="1" kern="1200" dirty="0"/>
        </a:p>
      </dsp:txBody>
      <dsp:txXfrm>
        <a:off x="833639" y="1787853"/>
        <a:ext cx="1227845" cy="731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52BD1-B775-4B43-9304-ADFE2C14AA28}">
      <dsp:nvSpPr>
        <dsp:cNvPr id="0" name=""/>
        <dsp:cNvSpPr/>
      </dsp:nvSpPr>
      <dsp:spPr>
        <a:xfrm>
          <a:off x="3220014" y="2073718"/>
          <a:ext cx="1582557" cy="101676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baseline="0" dirty="0">
              <a:latin typeface="Times New Roman" panose="02020603050405020304" pitchFamily="18" charset="0"/>
            </a:rPr>
            <a:t>Требования к СМСП</a:t>
          </a:r>
        </a:p>
      </dsp:txBody>
      <dsp:txXfrm>
        <a:off x="3269648" y="2123352"/>
        <a:ext cx="1483289" cy="917499"/>
      </dsp:txXfrm>
    </dsp:sp>
    <dsp:sp modelId="{78807CBF-DB40-474F-928E-CD55C3CEDC99}">
      <dsp:nvSpPr>
        <dsp:cNvPr id="0" name=""/>
        <dsp:cNvSpPr/>
      </dsp:nvSpPr>
      <dsp:spPr>
        <a:xfrm rot="16210291">
          <a:off x="3666997" y="1726863"/>
          <a:ext cx="6937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3711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5DED7-35F7-4927-8808-04D6EE1B1228}">
      <dsp:nvSpPr>
        <dsp:cNvPr id="0" name=""/>
        <dsp:cNvSpPr/>
      </dsp:nvSpPr>
      <dsp:spPr>
        <a:xfrm>
          <a:off x="2831197" y="112879"/>
          <a:ext cx="2371181" cy="1267129"/>
        </a:xfrm>
        <a:prstGeom prst="roundRec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Соответствие   требованиям ФЗ РФ от 24.07.2007 года № 209-ФЗ</a:t>
          </a:r>
          <a:endParaRPr lang="ru-RU" sz="16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3053" y="174735"/>
        <a:ext cx="2247469" cy="1143417"/>
      </dsp:txXfrm>
    </dsp:sp>
    <dsp:sp modelId="{725B7039-EF6D-40DE-B02D-862570C1BA35}">
      <dsp:nvSpPr>
        <dsp:cNvPr id="0" name=""/>
        <dsp:cNvSpPr/>
      </dsp:nvSpPr>
      <dsp:spPr>
        <a:xfrm rot="20729119">
          <a:off x="4790846" y="2285164"/>
          <a:ext cx="7348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4811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8B225-9441-46AD-9DB4-44CFC160A811}">
      <dsp:nvSpPr>
        <dsp:cNvPr id="0" name=""/>
        <dsp:cNvSpPr/>
      </dsp:nvSpPr>
      <dsp:spPr>
        <a:xfrm>
          <a:off x="5513931" y="1172576"/>
          <a:ext cx="2077424" cy="1503185"/>
        </a:xfrm>
        <a:prstGeom prst="roundRec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Регистрация на территории Хабаровского края</a:t>
          </a:r>
          <a:endParaRPr lang="ru-RU" sz="1400" kern="1200" dirty="0"/>
        </a:p>
      </dsp:txBody>
      <dsp:txXfrm>
        <a:off x="5587310" y="1245955"/>
        <a:ext cx="1930666" cy="1356427"/>
      </dsp:txXfrm>
    </dsp:sp>
    <dsp:sp modelId="{55964A7C-D3E1-4BC2-B529-AC676E426481}">
      <dsp:nvSpPr>
        <dsp:cNvPr id="0" name=""/>
        <dsp:cNvSpPr/>
      </dsp:nvSpPr>
      <dsp:spPr>
        <a:xfrm rot="2593880">
          <a:off x="4415086" y="3436200"/>
          <a:ext cx="10094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9466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F28B2-3A5D-4CBE-BF49-15444FB01D1B}">
      <dsp:nvSpPr>
        <dsp:cNvPr id="0" name=""/>
        <dsp:cNvSpPr/>
      </dsp:nvSpPr>
      <dsp:spPr>
        <a:xfrm>
          <a:off x="4850543" y="3781915"/>
          <a:ext cx="2497913" cy="1526585"/>
        </a:xfrm>
        <a:prstGeom prst="roundRect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rPr>
            <a:t>Отсутствие нарушений условий ранее заключенных кредитных договоров, договоров займа, лизинга и т.п</a:t>
          </a:r>
          <a:endParaRPr lang="ru-RU" sz="1600" kern="1200" baseline="0" dirty="0"/>
        </a:p>
      </dsp:txBody>
      <dsp:txXfrm>
        <a:off x="4925065" y="3856437"/>
        <a:ext cx="2348869" cy="1377541"/>
      </dsp:txXfrm>
    </dsp:sp>
    <dsp:sp modelId="{3D1FBEF6-2DA2-444C-B1E1-7DCD22C1EB4F}">
      <dsp:nvSpPr>
        <dsp:cNvPr id="0" name=""/>
        <dsp:cNvSpPr/>
      </dsp:nvSpPr>
      <dsp:spPr>
        <a:xfrm rot="7945969">
          <a:off x="2779784" y="3428403"/>
          <a:ext cx="9156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5680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0F9C2-BE4E-4202-8275-6AEAD71F0C10}">
      <dsp:nvSpPr>
        <dsp:cNvPr id="0" name=""/>
        <dsp:cNvSpPr/>
      </dsp:nvSpPr>
      <dsp:spPr>
        <a:xfrm>
          <a:off x="1034929" y="3766321"/>
          <a:ext cx="2495649" cy="1413193"/>
        </a:xfrm>
        <a:prstGeom prst="roundRect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залогового  обеспечения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30% от суммы обязательств 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3915" y="3835307"/>
        <a:ext cx="2357677" cy="1275221"/>
      </dsp:txXfrm>
    </dsp:sp>
    <dsp:sp modelId="{9ADDC8EC-31F3-446F-9E28-32F925237CB7}">
      <dsp:nvSpPr>
        <dsp:cNvPr id="0" name=""/>
        <dsp:cNvSpPr/>
      </dsp:nvSpPr>
      <dsp:spPr>
        <a:xfrm rot="11630204">
          <a:off x="2589395" y="2310688"/>
          <a:ext cx="6399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9904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E0A5DA-F3C1-4230-964F-0F20016BBE90}">
      <dsp:nvSpPr>
        <dsp:cNvPr id="0" name=""/>
        <dsp:cNvSpPr/>
      </dsp:nvSpPr>
      <dsp:spPr>
        <a:xfrm>
          <a:off x="452170" y="952281"/>
          <a:ext cx="2146509" cy="2035086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rPr>
            <a:t>Отсутствие просроченной задолженности по начисленным налогам, сборам и иным платежам перед бюджетами всех уровней</a:t>
          </a:r>
          <a:endParaRPr lang="ru-RU" sz="1600" kern="1200" baseline="0" dirty="0"/>
        </a:p>
      </dsp:txBody>
      <dsp:txXfrm>
        <a:off x="551515" y="1051626"/>
        <a:ext cx="1947819" cy="1836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C5044-68CE-475E-8F1B-6E842C3B6764}">
      <dsp:nvSpPr>
        <dsp:cNvPr id="0" name=""/>
        <dsp:cNvSpPr/>
      </dsp:nvSpPr>
      <dsp:spPr>
        <a:xfrm>
          <a:off x="2446674" y="1297033"/>
          <a:ext cx="5301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0109" y="45720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97711" y="1339947"/>
        <a:ext cx="28035" cy="5612"/>
      </dsp:txXfrm>
    </dsp:sp>
    <dsp:sp modelId="{58F99657-A210-47A9-A328-173B16E38E33}">
      <dsp:nvSpPr>
        <dsp:cNvPr id="0" name=""/>
        <dsp:cNvSpPr/>
      </dsp:nvSpPr>
      <dsp:spPr>
        <a:xfrm>
          <a:off x="10605" y="177849"/>
          <a:ext cx="2437868" cy="2329807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latin typeface="+mj-lt"/>
            </a:rPr>
            <a:t>обратиться за предоставлением кредита в банк-партнер Фонда и Корпорации/Банка МСП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10605" y="177849"/>
        <a:ext cx="2437868" cy="2329807"/>
      </dsp:txXfrm>
    </dsp:sp>
    <dsp:sp modelId="{617846F9-F133-4ADC-B3E1-CE2CBFE4F288}">
      <dsp:nvSpPr>
        <dsp:cNvPr id="0" name=""/>
        <dsp:cNvSpPr/>
      </dsp:nvSpPr>
      <dsp:spPr>
        <a:xfrm>
          <a:off x="5445252" y="1297033"/>
          <a:ext cx="5301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0109" y="45720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-10250"/>
              <a:satOff val="-1736"/>
              <a:lumOff val="8028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96290" y="1339947"/>
        <a:ext cx="28035" cy="5612"/>
      </dsp:txXfrm>
    </dsp:sp>
    <dsp:sp modelId="{FC223ED8-4422-4B00-AEC5-754F793EA559}">
      <dsp:nvSpPr>
        <dsp:cNvPr id="0" name=""/>
        <dsp:cNvSpPr/>
      </dsp:nvSpPr>
      <dsp:spPr>
        <a:xfrm>
          <a:off x="3009184" y="177849"/>
          <a:ext cx="2437868" cy="2329807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8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8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8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latin typeface="+mn-lt"/>
            </a:rPr>
            <a:t>получить предварительное одобрение кредита от банка-партнера </a:t>
          </a:r>
          <a:br>
            <a:rPr lang="ru-RU" sz="1600" b="1" kern="1200" dirty="0" smtClean="0">
              <a:latin typeface="+mn-lt"/>
            </a:rPr>
          </a:br>
          <a:r>
            <a:rPr lang="ru-RU" sz="1600" b="1" kern="1200" dirty="0" smtClean="0">
              <a:latin typeface="+mn-lt"/>
            </a:rPr>
            <a:t>с условием предоставления гарантии Корпорации/Банка МСП и поручительства Фонда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3009184" y="177849"/>
        <a:ext cx="2437868" cy="2329807"/>
      </dsp:txXfrm>
    </dsp:sp>
    <dsp:sp modelId="{B5EC2E7E-2ECC-43A7-A8D1-BD9B1D6439E7}">
      <dsp:nvSpPr>
        <dsp:cNvPr id="0" name=""/>
        <dsp:cNvSpPr/>
      </dsp:nvSpPr>
      <dsp:spPr>
        <a:xfrm>
          <a:off x="1229539" y="2505857"/>
          <a:ext cx="5997157" cy="587251"/>
        </a:xfrm>
        <a:custGeom>
          <a:avLst/>
          <a:gdLst/>
          <a:ahLst/>
          <a:cxnLst/>
          <a:rect l="0" t="0" r="0" b="0"/>
          <a:pathLst>
            <a:path>
              <a:moveTo>
                <a:pt x="5997157" y="0"/>
              </a:moveTo>
              <a:lnTo>
                <a:pt x="5997157" y="310725"/>
              </a:lnTo>
              <a:lnTo>
                <a:pt x="0" y="310725"/>
              </a:lnTo>
              <a:lnTo>
                <a:pt x="0" y="587251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-20501"/>
              <a:satOff val="-3472"/>
              <a:lumOff val="16056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77395" y="2796676"/>
        <a:ext cx="301445" cy="5612"/>
      </dsp:txXfrm>
    </dsp:sp>
    <dsp:sp modelId="{0B4191D4-D023-4F43-BB78-B0AF2A1C9439}">
      <dsp:nvSpPr>
        <dsp:cNvPr id="0" name=""/>
        <dsp:cNvSpPr/>
      </dsp:nvSpPr>
      <dsp:spPr>
        <a:xfrm>
          <a:off x="6007762" y="177849"/>
          <a:ext cx="2437868" cy="2329807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6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6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6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обратиться через банк-партнер в Корпорацию/Банк МСП и Фонд</a:t>
          </a:r>
          <a:endParaRPr lang="ru-RU" sz="1600" b="1" kern="1200" dirty="0"/>
        </a:p>
      </dsp:txBody>
      <dsp:txXfrm>
        <a:off x="6007762" y="177849"/>
        <a:ext cx="2437868" cy="2329807"/>
      </dsp:txXfrm>
    </dsp:sp>
    <dsp:sp modelId="{259162B6-FBB4-4D43-AAF1-890371E9AB96}">
      <dsp:nvSpPr>
        <dsp:cNvPr id="0" name=""/>
        <dsp:cNvSpPr/>
      </dsp:nvSpPr>
      <dsp:spPr>
        <a:xfrm>
          <a:off x="2446674" y="4155583"/>
          <a:ext cx="5301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0109" y="45720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-30751"/>
              <a:satOff val="-5208"/>
              <a:lumOff val="24085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97711" y="4198497"/>
        <a:ext cx="28035" cy="5612"/>
      </dsp:txXfrm>
    </dsp:sp>
    <dsp:sp modelId="{76FF9C48-2367-40A3-A9B6-951742984165}">
      <dsp:nvSpPr>
        <dsp:cNvPr id="0" name=""/>
        <dsp:cNvSpPr/>
      </dsp:nvSpPr>
      <dsp:spPr>
        <a:xfrm>
          <a:off x="10605" y="3125508"/>
          <a:ext cx="2437868" cy="2151589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4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4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4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получить согласие Корпорации/Банка МСП  и Фонда по участию в сделке</a:t>
          </a:r>
          <a:endParaRPr lang="ru-RU" sz="1600" b="1" kern="1200" dirty="0"/>
        </a:p>
      </dsp:txBody>
      <dsp:txXfrm>
        <a:off x="10605" y="3125508"/>
        <a:ext cx="2437868" cy="2151589"/>
      </dsp:txXfrm>
    </dsp:sp>
    <dsp:sp modelId="{4AEA86E4-4BEC-4F33-8FB5-B8F680CC4D83}">
      <dsp:nvSpPr>
        <dsp:cNvPr id="0" name=""/>
        <dsp:cNvSpPr/>
      </dsp:nvSpPr>
      <dsp:spPr>
        <a:xfrm>
          <a:off x="5445252" y="4155583"/>
          <a:ext cx="5301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0109" y="45720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-41001"/>
              <a:satOff val="-6944"/>
              <a:lumOff val="32113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96290" y="4198497"/>
        <a:ext cx="28035" cy="5612"/>
      </dsp:txXfrm>
    </dsp:sp>
    <dsp:sp modelId="{35888AFE-B28A-48E3-AF16-7EB6E5B886E0}">
      <dsp:nvSpPr>
        <dsp:cNvPr id="0" name=""/>
        <dsp:cNvSpPr/>
      </dsp:nvSpPr>
      <dsp:spPr>
        <a:xfrm>
          <a:off x="3009184" y="3125508"/>
          <a:ext cx="2437868" cy="2151589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2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32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2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заключить соответствующие договоры</a:t>
          </a:r>
          <a:br>
            <a:rPr lang="ru-RU" sz="1600" b="1" kern="1200" dirty="0" smtClean="0"/>
          </a:br>
          <a:endParaRPr lang="ru-RU" sz="1600" b="1" kern="1200" dirty="0"/>
        </a:p>
      </dsp:txBody>
      <dsp:txXfrm>
        <a:off x="3009184" y="3125508"/>
        <a:ext cx="2437868" cy="2151589"/>
      </dsp:txXfrm>
    </dsp:sp>
    <dsp:sp modelId="{5004EA58-BBF0-43E7-92B1-0C40B9F41430}">
      <dsp:nvSpPr>
        <dsp:cNvPr id="0" name=""/>
        <dsp:cNvSpPr/>
      </dsp:nvSpPr>
      <dsp:spPr>
        <a:xfrm>
          <a:off x="6007762" y="3068367"/>
          <a:ext cx="2437868" cy="2265872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получить кредит в банке</a:t>
          </a:r>
          <a:endParaRPr lang="ru-RU" sz="1600" b="1" kern="1200" dirty="0"/>
        </a:p>
      </dsp:txBody>
      <dsp:txXfrm>
        <a:off x="6007762" y="3068367"/>
        <a:ext cx="2437868" cy="2265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74586-B8BA-4E3A-A24B-9D4169A2E1DC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9D4F5-4C14-4DA1-9518-42616439D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997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9D4F5-4C14-4DA1-9518-42616439DC6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11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D95-72F5-48D4-A942-9A9C9AF2825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1A-8E6C-4356-83E8-EC6F7A950C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88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D95-72F5-48D4-A942-9A9C9AF2825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1A-8E6C-4356-83E8-EC6F7A950C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89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D95-72F5-48D4-A942-9A9C9AF2825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1A-8E6C-4356-83E8-EC6F7A950C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9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D95-72F5-48D4-A942-9A9C9AF2825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1A-8E6C-4356-83E8-EC6F7A950C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6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D95-72F5-48D4-A942-9A9C9AF2825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1A-8E6C-4356-83E8-EC6F7A950C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4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D95-72F5-48D4-A942-9A9C9AF2825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1A-8E6C-4356-83E8-EC6F7A950C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2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D95-72F5-48D4-A942-9A9C9AF2825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1A-8E6C-4356-83E8-EC6F7A950C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60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D95-72F5-48D4-A942-9A9C9AF2825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1A-8E6C-4356-83E8-EC6F7A950C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02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D95-72F5-48D4-A942-9A9C9AF2825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1A-8E6C-4356-83E8-EC6F7A950C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26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D95-72F5-48D4-A942-9A9C9AF2825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1A-8E6C-4356-83E8-EC6F7A950C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5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BD95-72F5-48D4-A942-9A9C9AF2825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1A-8E6C-4356-83E8-EC6F7A950C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974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BBD95-72F5-48D4-A942-9A9C9AF2825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5F11A-8E6C-4356-83E8-EC6F7A950C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50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3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97" y="319989"/>
            <a:ext cx="2016224" cy="57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user.WKS11\Downloads\msp-logo-jp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533" y="267996"/>
            <a:ext cx="1899248" cy="74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 rot="10800000" flipV="1">
            <a:off x="2996675" y="605645"/>
            <a:ext cx="3726892" cy="663115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СОГАРАНТИЯ</a:t>
            </a: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70221" y="1522259"/>
            <a:ext cx="3096344" cy="5426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Гарантия Корпорации МСП/МСП Банка</a:t>
            </a:r>
            <a:endParaRPr lang="ru-RU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56837" y="1544149"/>
            <a:ext cx="3255123" cy="520774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Поручительство Фонда</a:t>
            </a:r>
            <a:endParaRPr lang="ru-RU" b="1" dirty="0"/>
          </a:p>
        </p:txBody>
      </p:sp>
      <p:sp>
        <p:nvSpPr>
          <p:cNvPr id="16" name="Плюс 15"/>
          <p:cNvSpPr/>
          <p:nvPr/>
        </p:nvSpPr>
        <p:spPr>
          <a:xfrm>
            <a:off x="4685420" y="1541932"/>
            <a:ext cx="606660" cy="457679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575753" y="3227987"/>
            <a:ext cx="1916126" cy="681925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</a:t>
            </a:r>
            <a:r>
              <a:rPr lang="ru-RU" b="1" dirty="0" smtClean="0"/>
              <a:t>о 25 млн. руб.*</a:t>
            </a:r>
            <a:endParaRPr lang="ru-RU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387003" y="3269553"/>
            <a:ext cx="1862780" cy="6403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 ограничен</a:t>
            </a:r>
            <a:endParaRPr lang="ru-RU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575753" y="4135747"/>
            <a:ext cx="1916126" cy="681925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Равен сроку гарантии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398527" y="4134179"/>
            <a:ext cx="1862781" cy="6819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 184 мес.</a:t>
            </a:r>
            <a:endParaRPr lang="ru-RU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5752" y="5097128"/>
            <a:ext cx="1916127" cy="780144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0,75 % годовых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 rot="10800000" flipV="1">
            <a:off x="6398528" y="5058545"/>
            <a:ext cx="1862780" cy="6819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0,75% годовых</a:t>
            </a:r>
            <a:endParaRPr lang="ru-RU" b="1" dirty="0"/>
          </a:p>
        </p:txBody>
      </p:sp>
      <p:sp>
        <p:nvSpPr>
          <p:cNvPr id="1024" name="Блок-схема: альтернативный процесс 1023"/>
          <p:cNvSpPr/>
          <p:nvPr/>
        </p:nvSpPr>
        <p:spPr>
          <a:xfrm>
            <a:off x="3059832" y="2249931"/>
            <a:ext cx="3726892" cy="675014"/>
          </a:xfrm>
          <a:prstGeom prst="flowChartAlternateProcess">
            <a:avLst/>
          </a:prstGeom>
          <a:ln w="76200">
            <a:solidFill>
              <a:srgbClr val="92D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 75% от суммы кредита</a:t>
            </a:r>
            <a:endParaRPr lang="ru-RU" b="1" dirty="0"/>
          </a:p>
        </p:txBody>
      </p:sp>
      <p:cxnSp>
        <p:nvCxnSpPr>
          <p:cNvPr id="1027" name="Прямая со стрелкой 1026"/>
          <p:cNvCxnSpPr/>
          <p:nvPr/>
        </p:nvCxnSpPr>
        <p:spPr>
          <a:xfrm>
            <a:off x="2483768" y="2064923"/>
            <a:ext cx="0" cy="12046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8" idx="2"/>
          </p:cNvCxnSpPr>
          <p:nvPr/>
        </p:nvCxnSpPr>
        <p:spPr>
          <a:xfrm>
            <a:off x="7318393" y="2064923"/>
            <a:ext cx="0" cy="12046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0" name="Схема 1039"/>
          <p:cNvGraphicFramePr/>
          <p:nvPr>
            <p:extLst>
              <p:ext uri="{D42A27DB-BD31-4B8C-83A1-F6EECF244321}">
                <p14:modId xmlns:p14="http://schemas.microsoft.com/office/powerpoint/2010/main" val="2504432553"/>
              </p:ext>
            </p:extLst>
          </p:nvPr>
        </p:nvGraphicFramePr>
        <p:xfrm>
          <a:off x="3491879" y="3215001"/>
          <a:ext cx="289512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028" name="Picture 4" descr="https://www.mspbank.ru/templates/index/img/LOGOmsp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43308"/>
            <a:ext cx="1133757" cy="28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49902" y="6309320"/>
            <a:ext cx="62937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/>
              <a:t>* Максимальная сумма поручительства устанавливается в </a:t>
            </a:r>
            <a:r>
              <a:rPr lang="ru-RU" sz="1100" b="1" dirty="0"/>
              <a:t>рамках  действующих продуктов </a:t>
            </a:r>
            <a:r>
              <a:rPr lang="ru-RU" sz="1100" b="1" dirty="0" smtClean="0"/>
              <a:t>Фонда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5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97" y="319989"/>
            <a:ext cx="2016224" cy="57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:\Users\user.WKS11\Downloads\msp-logo-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533" y="267996"/>
            <a:ext cx="1899248" cy="74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6595065"/>
              </p:ext>
            </p:extLst>
          </p:nvPr>
        </p:nvGraphicFramePr>
        <p:xfrm>
          <a:off x="827584" y="1013255"/>
          <a:ext cx="7992888" cy="5440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4" descr="https://www.mspbank.ru/templates/index/img/LOGOmsp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918" y="96605"/>
            <a:ext cx="1133757" cy="28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5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97" y="319989"/>
            <a:ext cx="2016224" cy="57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:\Users\user.WKS11\Downloads\msp-logo-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533" y="267996"/>
            <a:ext cx="1899248" cy="74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55287831"/>
              </p:ext>
            </p:extLst>
          </p:nvPr>
        </p:nvGraphicFramePr>
        <p:xfrm>
          <a:off x="467543" y="1013255"/>
          <a:ext cx="8456237" cy="5512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5801" y="891302"/>
            <a:ext cx="3724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Механизм получения СОГАРАНТИИ</a:t>
            </a:r>
            <a:endParaRPr lang="ru-RU" b="1" dirty="0"/>
          </a:p>
        </p:txBody>
      </p:sp>
      <p:pic>
        <p:nvPicPr>
          <p:cNvPr id="6" name="Picture 4" descr="https://www.mspbank.ru/templates/index/img/LOGOmsp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024" y="127768"/>
            <a:ext cx="1133757" cy="28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97" y="319989"/>
            <a:ext cx="2016224" cy="57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:\Users\user.WKS11\Downloads\msp-logo-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533" y="267996"/>
            <a:ext cx="1899248" cy="74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ank-vt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64" y="1572490"/>
            <a:ext cx="1984501" cy="78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skb-ban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710" y="3765621"/>
            <a:ext cx="1955346" cy="68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 descr="bank-intez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65" y="2598560"/>
            <a:ext cx="2080267" cy="81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4" descr="rosselhozban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23375"/>
            <a:ext cx="1987590" cy="80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promsvyazban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528" y="2598505"/>
            <a:ext cx="2008528" cy="80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6" descr="sberban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542015"/>
            <a:ext cx="2034208" cy="771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bank aeb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733304"/>
            <a:ext cx="2027978" cy="83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2" descr="bank-otkryti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65" y="3717032"/>
            <a:ext cx="202797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binbank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542" y="3717032"/>
            <a:ext cx="1887162" cy="784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248621" y="690089"/>
            <a:ext cx="4906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Банки-партнеры Фонда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Корпорации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МСП/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 МСП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4" descr="https://www.mspbank.ru/templates/index/img/LOGOmsp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976" y="127768"/>
            <a:ext cx="1133757" cy="28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brapit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647" y="2531437"/>
            <a:ext cx="197807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8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0866" y="1124744"/>
            <a:ext cx="799288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стоимости кредита с учетом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Согарантии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sz="20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000 000 руб. на 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лет </a:t>
            </a:r>
          </a:p>
          <a:p>
            <a:pPr algn="ctr" fontAlgn="base"/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инвестиционная цель </a:t>
            </a:r>
          </a:p>
          <a:p>
            <a:pPr algn="ctr" fontAlgn="base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размер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согарантии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37 500 000 руб.,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Поручительство Фонда – 15 000 000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руб.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(max)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Гарантия Корпорации МСП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22 500 000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Комиссионное вознаграждение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3,75%  от суммы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согарантии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1 406 250 руб.  за  5 лет  </a:t>
            </a:r>
          </a:p>
          <a:p>
            <a:pPr algn="just"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или</a:t>
            </a:r>
          </a:p>
          <a:p>
            <a:pPr algn="just"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281 250 руб. в год</a:t>
            </a:r>
          </a:p>
          <a:p>
            <a:pPr fontAlgn="base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97" y="319989"/>
            <a:ext cx="2016224" cy="57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user.WKS11\Downloads\msp-logo-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533" y="267996"/>
            <a:ext cx="1899248" cy="74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558" y="127502"/>
            <a:ext cx="11334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31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</TotalTime>
  <Words>236</Words>
  <Application>Microsoft Office PowerPoint</Application>
  <PresentationFormat>Экран (4:3)</PresentationFormat>
  <Paragraphs>44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n.tsvetkova</dc:creator>
  <cp:lastModifiedBy>user</cp:lastModifiedBy>
  <cp:revision>157</cp:revision>
  <dcterms:created xsi:type="dcterms:W3CDTF">2012-06-12T23:38:44Z</dcterms:created>
  <dcterms:modified xsi:type="dcterms:W3CDTF">2017-03-21T03:37:40Z</dcterms:modified>
</cp:coreProperties>
</file>